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5"/>
  </p:notesMasterIdLst>
  <p:handoutMasterIdLst>
    <p:handoutMasterId r:id="rId16"/>
  </p:handoutMasterIdLst>
  <p:sldIdLst>
    <p:sldId id="478" r:id="rId2"/>
    <p:sldId id="499" r:id="rId3"/>
    <p:sldId id="466" r:id="rId4"/>
    <p:sldId id="500" r:id="rId5"/>
    <p:sldId id="474" r:id="rId6"/>
    <p:sldId id="497" r:id="rId7"/>
    <p:sldId id="480" r:id="rId8"/>
    <p:sldId id="502" r:id="rId9"/>
    <p:sldId id="491" r:id="rId10"/>
    <p:sldId id="498" r:id="rId11"/>
    <p:sldId id="492" r:id="rId12"/>
    <p:sldId id="493" r:id="rId13"/>
    <p:sldId id="503" r:id="rId14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rik.heyman@ifn.se" initials="f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002F"/>
    <a:srgbClr val="FFFFCC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81901" autoAdjust="0"/>
  </p:normalViewPr>
  <p:slideViewPr>
    <p:cSldViewPr snapToGrid="0">
      <p:cViewPr varScale="1">
        <p:scale>
          <a:sx n="101" d="100"/>
          <a:sy n="101" d="100"/>
        </p:scale>
        <p:origin x="-20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100" y="-102"/>
      </p:cViewPr>
      <p:guideLst>
        <p:guide orient="horz" pos="3127"/>
        <p:guide pos="214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8906624"/>
        <c:axId val="198908160"/>
        <c:axId val="189425856"/>
      </c:bar3DChart>
      <c:catAx>
        <c:axId val="1989066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8908160"/>
        <c:crosses val="autoZero"/>
        <c:auto val="1"/>
        <c:lblAlgn val="ctr"/>
        <c:lblOffset val="100"/>
        <c:noMultiLvlLbl val="0"/>
      </c:catAx>
      <c:valAx>
        <c:axId val="198908160"/>
        <c:scaling>
          <c:orientation val="minMax"/>
        </c:scaling>
        <c:delete val="0"/>
        <c:axPos val="l"/>
        <c:majorGridlines/>
        <c:title>
          <c:overlay val="0"/>
        </c:title>
        <c:numFmt formatCode="General" sourceLinked="1"/>
        <c:majorTickMark val="none"/>
        <c:minorTickMark val="none"/>
        <c:tickLblPos val="nextTo"/>
        <c:crossAx val="198906624"/>
        <c:crosses val="autoZero"/>
        <c:crossBetween val="between"/>
      </c:valAx>
      <c:serAx>
        <c:axId val="1894258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8908160"/>
        <c:crosses val="autoZero"/>
      </c:ser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866E9-5DF2-4E12-A8AA-A6F36F940D59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1098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47B74-9315-4D69-82FE-3D3B1A728DC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1996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591BE-F527-493F-A89A-2BB9A9285514}" type="datetimeFigureOut">
              <a:rPr lang="sv-SE" smtClean="0"/>
              <a:pPr/>
              <a:t>2016-11-28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46412-F464-426D-8AED-EEB51D4174C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51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27651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 dirty="0"/>
          </a:p>
        </p:txBody>
      </p:sp>
      <p:sp>
        <p:nvSpPr>
          <p:cNvPr id="14340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8841B6-1F76-40CA-B6DE-3455F0D6DDE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1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År 2012 finns ungefär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40 % av sysselsättningen i </a:t>
            </a:r>
            <a:r>
              <a:rPr lang="sv-SE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hela ekonomin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högriskgruppen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 något mindre andel finns i mellanriskgruppen.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Ungefär var femte anställd finns i låg-riskgruppen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Fyra av fem jobb återfinns alltså i yrken med medel- eller hög risk för automatisering. </a:t>
            </a:r>
          </a:p>
          <a:p>
            <a:endParaRPr lang="sv-SE" dirty="0">
              <a:effectLst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Andelen anställda i högriskyrken är högre i </a:t>
            </a:r>
            <a:r>
              <a:rPr lang="sv-S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näringslivet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än i hela ekonomin (näringslivet och den offentliga sektorn). Utesluter vi den offentliga sektorn befinner sig vartannat jobb i högriskgruppen. 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Lägre</a:t>
            </a:r>
            <a:r>
              <a:rPr lang="sv-SE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siffror för offentlig sektor </a:t>
            </a:r>
            <a:r>
              <a:rPr lang="sv-SE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</a:t>
            </a:r>
            <a:r>
              <a:rPr lang="sv-SE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pga</a:t>
            </a:r>
            <a:r>
              <a:rPr lang="sv-SE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att många yrken inom vård och omsorg har inte samma potential för automatisering.</a:t>
            </a:r>
          </a:p>
          <a:p>
            <a:endParaRPr lang="sv-S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Sammantaget verkar det som att risken för att befintliga jobb ska försvinna genom automatisering har minskat över tiden i Sverige</a:t>
            </a:r>
            <a:r>
              <a:rPr lang="sv-SE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v-SE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Torde vara en effekt av en strukturomvandling som skett</a:t>
            </a:r>
            <a:r>
              <a:rPr lang="sv-SE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sv-S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vi delar upp sysselsättningen i våra tre risk-grupper och studerar utvecklingen över tiden i tillverkningsindustrin och tjänstesektorn har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att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både tillverkningsindustrin och tjänstesektorn har automatiseringsrisken minskat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sv-SE" dirty="0">
              <a:effectLst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Risken att förlora jobbet inom tillverkningsindustrin är högre över hela tidsperioden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Andelen anställda i låg-riskgruppen är också större inom tjänstesektorn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även om andelen lågriskjobb inom tillverkningsindustrin närmar sig andelen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lågrisk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-jobb inom tjänstesektorn i slutet av perioden. 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Studerar vi fördelningarna mer detaljerat, finner vi att andelen </a:t>
            </a:r>
            <a:r>
              <a:rPr lang="sv-S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lågrisk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-jobb fördubblats i tillverkningsindustrin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Andelen jobb med medelrisk förändras inte i tillverkningsindustrin, andelen jobb med medelrisk ökar i tjänstesektorn. </a:t>
            </a:r>
            <a:endParaRPr lang="sv-SE" dirty="0"/>
          </a:p>
          <a:p>
            <a:endParaRPr lang="sv-SE" dirty="0">
              <a:effectLst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46412-F464-426D-8AED-EEB51D4174C1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44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Kortare än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gymn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runt 70% i högrisk-gruppen,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Gymnaisal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65%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Unviersitetsutb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3 år eller längre 36%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*Nästan</a:t>
            </a:r>
            <a:r>
              <a:rPr lang="sv-SE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ggr högre risk i lägsta utbildningsgruppen jft med högsta.</a:t>
            </a:r>
            <a:endParaRPr lang="sv-SE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46412-F464-426D-8AED-EEB51D4174C1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011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tolkning av detta skulle vara att det är i denna typ av företag som potentialen för automatisering är som störst – för anställda med lägre utbildning har vi till exempel sett en högre grad av jobb med högre rutininnehåll och automatiseringsrisk. 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också att det främst är i små- och medelstora företag med en lägre grad av högskoleutbildad arbetskraft, som produktiviteteten ökar när kompositionen av jobben skiftar mot yrken som har hög automatiseringssannolikhet</a:t>
            </a:r>
            <a:endParaRPr lang="sv-SE" dirty="0">
              <a:effectLst/>
            </a:endParaRP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46412-F464-426D-8AED-EEB51D4174C1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170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46412-F464-426D-8AED-EEB51D4174C1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17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46412-F464-426D-8AED-EEB51D4174C1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080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0"/>
          <a:stretch/>
        </p:blipFill>
        <p:spPr>
          <a:xfrm>
            <a:off x="0" y="542175"/>
            <a:ext cx="9144000" cy="5319782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03450" y="2371725"/>
            <a:ext cx="6400800" cy="6032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här för att ändra format</a:t>
            </a:r>
            <a:endParaRPr lang="sv-SE" noProof="0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03450" y="3260725"/>
            <a:ext cx="6400800" cy="1752600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Klicka här för att ändra format på underrubrik i bakgrunden</a:t>
            </a:r>
          </a:p>
        </p:txBody>
      </p:sp>
      <p:pic>
        <p:nvPicPr>
          <p:cNvPr id="7" name="Picture 2" descr="X:\Pictures\Övrigt\logotyp\Logotyper design 2014\Logotyper för dokument\Svensk logotyp - färg wor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15" y="5690507"/>
            <a:ext cx="3554503" cy="105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632848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971600" y="1557338"/>
            <a:ext cx="7632080" cy="4392612"/>
          </a:xfrm>
        </p:spPr>
        <p:txBody>
          <a:bodyPr/>
          <a:lstStyle/>
          <a:p>
            <a:pPr lvl="0"/>
            <a:r>
              <a:rPr lang="sv-SE" noProof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91680" y="274638"/>
            <a:ext cx="6228184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1691680" y="1557338"/>
            <a:ext cx="6228184" cy="4392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91680" y="2276872"/>
            <a:ext cx="6192688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71599" y="1600200"/>
            <a:ext cx="3672409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sv-SE" noProof="0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826768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sv-SE" noProof="0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0660474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noProof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3" name="Platshållare för diagram 2"/>
          <p:cNvSpPr>
            <a:spLocks noGrp="1"/>
          </p:cNvSpPr>
          <p:nvPr>
            <p:ph type="chart" idx="1"/>
          </p:nvPr>
        </p:nvSpPr>
        <p:spPr>
          <a:xfrm>
            <a:off x="971600" y="1600200"/>
            <a:ext cx="7715200" cy="44211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noProof="0"/>
              <a:t>Klicka på ikonen för att lägga till ett diagram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632848" cy="1143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971600" y="1557338"/>
            <a:ext cx="7632080" cy="43926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3563941" y="6237288"/>
            <a:ext cx="1906587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3 maj, 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xfrm>
            <a:off x="684213" y="6237288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Sidfotstexten hamnar här</a:t>
            </a:r>
          </a:p>
        </p:txBody>
      </p:sp>
    </p:spTree>
    <p:extLst>
      <p:ext uri="{BB962C8B-B14F-4D97-AF65-F5344CB8AC3E}">
        <p14:creationId xmlns:p14="http://schemas.microsoft.com/office/powerpoint/2010/main" val="3526778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228184" cy="1143000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1691680" y="1557338"/>
            <a:ext cx="6228184" cy="43926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3563941" y="6237288"/>
            <a:ext cx="1906587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3 maj, 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>
          <a:xfrm>
            <a:off x="684213" y="6237288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Sidfotstexten hamnar här</a:t>
            </a:r>
          </a:p>
        </p:txBody>
      </p:sp>
    </p:spTree>
    <p:extLst>
      <p:ext uri="{BB962C8B-B14F-4D97-AF65-F5344CB8AC3E}">
        <p14:creationId xmlns:p14="http://schemas.microsoft.com/office/powerpoint/2010/main" val="635269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2276872"/>
            <a:ext cx="6192688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563941" y="6237288"/>
            <a:ext cx="1906587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3 maj, 2006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4213" y="6237288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Sidfotstexten hamnar här</a:t>
            </a:r>
          </a:p>
        </p:txBody>
      </p:sp>
    </p:spTree>
    <p:extLst>
      <p:ext uri="{BB962C8B-B14F-4D97-AF65-F5344CB8AC3E}">
        <p14:creationId xmlns:p14="http://schemas.microsoft.com/office/powerpoint/2010/main" val="374886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274638"/>
            <a:ext cx="7715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Skriv här… klicka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600200"/>
            <a:ext cx="771525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3314" name="Picture 2" descr="X:\Pictures\Övrigt\logotyp\Logotyper design 2014\Logotyper för dokument\Svensk logotyp - färg word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078158"/>
            <a:ext cx="2243286" cy="66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1" y="0"/>
            <a:ext cx="487031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1347107" y="1869621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62" r:id="rId11"/>
    <p:sldLayoutId id="2147483664" r:id="rId12"/>
    <p:sldLayoutId id="2147483665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+mj-lt"/>
          <a:ea typeface="+mj-ea"/>
          <a:cs typeface="NettoOT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0513A"/>
        </a:buClr>
        <a:buChar char="•"/>
        <a:defRPr sz="2600" b="0">
          <a:solidFill>
            <a:schemeClr val="tx1"/>
          </a:solidFill>
          <a:latin typeface="+mn-lt"/>
          <a:ea typeface="+mn-ea"/>
          <a:cs typeface="NettoOT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0">
          <a:solidFill>
            <a:schemeClr val="tx1"/>
          </a:solidFill>
          <a:latin typeface="+mn-lt"/>
          <a:cs typeface="NettoOT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="0">
          <a:solidFill>
            <a:schemeClr val="tx1"/>
          </a:solidFill>
          <a:latin typeface="+mn-lt"/>
          <a:cs typeface="NettoOT-Italic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182900"/>
            <a:ext cx="9144000" cy="4824535"/>
          </a:xfrm>
        </p:spPr>
        <p:txBody>
          <a:bodyPr/>
          <a:lstStyle/>
          <a:p>
            <a:pPr algn="ctr"/>
            <a:r>
              <a:rPr lang="sv-SE" sz="4400" dirty="0" smtClean="0">
                <a:latin typeface="+mn-lt"/>
                <a:ea typeface="SimSun"/>
              </a:rPr>
              <a:t>Automation </a:t>
            </a:r>
            <a:r>
              <a:rPr lang="sv-SE" sz="4400" dirty="0">
                <a:latin typeface="+mn-lt"/>
                <a:ea typeface="SimSun"/>
              </a:rPr>
              <a:t>in the Swedish Business </a:t>
            </a:r>
            <a:r>
              <a:rPr lang="sv-SE" sz="4400" dirty="0" err="1">
                <a:latin typeface="+mn-lt"/>
                <a:ea typeface="SimSun"/>
              </a:rPr>
              <a:t>Sector</a:t>
            </a:r>
            <a:r>
              <a:rPr lang="sv-SE" dirty="0">
                <a:latin typeface="+mn-lt"/>
                <a:ea typeface="SimSun"/>
              </a:rPr>
              <a:t/>
            </a:r>
            <a:br>
              <a:rPr lang="sv-SE" dirty="0">
                <a:latin typeface="+mn-lt"/>
                <a:ea typeface="SimSun"/>
              </a:rPr>
            </a:br>
            <a:r>
              <a:rPr lang="en-US" dirty="0">
                <a:latin typeface="NettoOT" pitchFamily="34" charset="0"/>
              </a:rPr>
              <a:t/>
            </a:r>
            <a:br>
              <a:rPr lang="en-US" dirty="0">
                <a:latin typeface="NettoOT" pitchFamily="34" charset="0"/>
              </a:rPr>
            </a:br>
            <a:r>
              <a:rPr lang="en-US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  <a:t>Lars Persson</a:t>
            </a:r>
            <a:br>
              <a:rPr lang="en-US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</a:b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  <a:t/>
            </a:r>
            <a:br>
              <a:rPr lang="en-US" sz="2400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</a:b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  <a:t/>
            </a:r>
            <a:br>
              <a:rPr lang="en-US" sz="2400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</a:b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latin typeface="NettoOT" pitchFamily="34" charset="0"/>
              </a:rPr>
              <a:t>Presentation 2016-11-28</a:t>
            </a:r>
            <a:endParaRPr lang="sv-SE" sz="2400" b="0" dirty="0">
              <a:solidFill>
                <a:schemeClr val="bg1">
                  <a:lumMod val="85000"/>
                </a:schemeClr>
              </a:solidFill>
              <a:latin typeface="NettoO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916" y="840258"/>
            <a:ext cx="8172401" cy="1143000"/>
          </a:xfrm>
        </p:spPr>
        <p:txBody>
          <a:bodyPr/>
          <a:lstStyle/>
          <a:p>
            <a:r>
              <a:rPr lang="en-US" sz="3200" dirty="0">
                <a:solidFill>
                  <a:srgbClr val="C3002F"/>
                </a:solidFill>
              </a:rPr>
              <a:t>Job restructuring: </a:t>
            </a:r>
            <a:br>
              <a:rPr lang="en-US" sz="3200" dirty="0">
                <a:solidFill>
                  <a:srgbClr val="C3002F"/>
                </a:solidFill>
              </a:rPr>
            </a:br>
            <a:r>
              <a:rPr lang="en-US" sz="3200" dirty="0" smtClean="0">
                <a:solidFill>
                  <a:srgbClr val="C3002F"/>
                </a:solidFill>
              </a:rPr>
              <a:t>Much </a:t>
            </a:r>
            <a:r>
              <a:rPr lang="en-US" sz="3200" dirty="0">
                <a:solidFill>
                  <a:srgbClr val="C3002F"/>
                </a:solidFill>
              </a:rPr>
              <a:t>has been done, but much left to do</a:t>
            </a:r>
            <a:br>
              <a:rPr lang="en-US" sz="3200" dirty="0">
                <a:solidFill>
                  <a:srgbClr val="C3002F"/>
                </a:solidFill>
              </a:rPr>
            </a:br>
            <a:r>
              <a:rPr lang="en-US" sz="3200" dirty="0"/>
              <a:t> </a:t>
            </a:r>
            <a:br>
              <a:rPr lang="en-US" sz="3200" dirty="0"/>
            </a:br>
            <a:endParaRPr lang="en-US" sz="2700" b="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971600" y="2253006"/>
            <a:ext cx="7673636" cy="420600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kern="1200" dirty="0"/>
              <a:t>Governmental report (ESO, 2016) by Heyman, Norbäck and </a:t>
            </a:r>
            <a:r>
              <a:rPr lang="en-US" sz="2200" kern="1200" dirty="0" smtClean="0"/>
              <a:t>Persson.</a:t>
            </a: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kern="1200" dirty="0"/>
              <a:t>Unique data: </a:t>
            </a:r>
            <a:r>
              <a:rPr lang="en-US" sz="2200" kern="1200" dirty="0" smtClean="0"/>
              <a:t>1996-2013.</a:t>
            </a: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kern="1200" dirty="0"/>
              <a:t>Higher job risk in manufacturing than in services. But, also a large reduction in job risk due to </a:t>
            </a:r>
            <a:r>
              <a:rPr lang="en-US" sz="2200" kern="1200" dirty="0" smtClean="0"/>
              <a:t>restructuring. </a:t>
            </a: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endParaRPr lang="en-US" sz="2200" kern="1200" dirty="0"/>
          </a:p>
          <a:p>
            <a:pPr>
              <a:buFont typeface="Wingdings" panose="05000000000000000000" pitchFamily="2" charset="2"/>
              <a:buChar char="Ø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394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425470"/>
            <a:ext cx="7632848" cy="1143000"/>
          </a:xfrm>
        </p:spPr>
        <p:txBody>
          <a:bodyPr/>
          <a:lstStyle/>
          <a:p>
            <a:r>
              <a:rPr lang="en-US" sz="3200" dirty="0">
                <a:solidFill>
                  <a:srgbClr val="C3002F"/>
                </a:solidFill>
              </a:rPr>
              <a:t>Jobs at risk: Education is crucial</a:t>
            </a:r>
            <a:r>
              <a:rPr lang="en-US" sz="3200" kern="1200" dirty="0">
                <a:solidFill>
                  <a:srgbClr val="C3002F"/>
                </a:solidFill>
              </a:rPr>
              <a:t> </a:t>
            </a:r>
            <a:endParaRPr lang="en-US" sz="3200" dirty="0">
              <a:solidFill>
                <a:srgbClr val="C3002F"/>
              </a:solidFill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1008668" y="1981548"/>
            <a:ext cx="7632080" cy="4392612"/>
          </a:xfrm>
        </p:spPr>
        <p:txBody>
          <a:bodyPr/>
          <a:lstStyle/>
          <a:p>
            <a:pPr marL="0" indent="0">
              <a:buNone/>
            </a:pPr>
            <a:r>
              <a:rPr lang="en-US" sz="2200" kern="1200" dirty="0"/>
              <a:t>Employees with low education have much larger risk of losing their job.  </a:t>
            </a:r>
          </a:p>
          <a:p>
            <a:pPr marL="0" indent="0">
              <a:buNone/>
            </a:pPr>
            <a:endParaRPr lang="en-US" sz="2200" kern="1200" dirty="0"/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     </a:t>
            </a:r>
            <a:r>
              <a:rPr lang="en-US" sz="2200" dirty="0"/>
              <a:t>Large increase in jobs for high-educated workers  </a:t>
            </a:r>
          </a:p>
          <a:p>
            <a:pPr marL="0" indent="0">
              <a:buNone/>
            </a:pPr>
            <a:r>
              <a:rPr lang="en-US" sz="2200" dirty="0"/>
              <a:t>     with low-risk jobs. 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     Large decrease in jobs for low-educated with high-</a:t>
            </a:r>
          </a:p>
          <a:p>
            <a:pPr marL="0" indent="0">
              <a:buNone/>
            </a:pPr>
            <a:r>
              <a:rPr lang="en-US" sz="2200" dirty="0"/>
              <a:t>     risk jobs.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Upp 5"/>
          <p:cNvSpPr/>
          <p:nvPr/>
        </p:nvSpPr>
        <p:spPr>
          <a:xfrm>
            <a:off x="804060" y="2865749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Ned 6"/>
          <p:cNvSpPr/>
          <p:nvPr/>
        </p:nvSpPr>
        <p:spPr>
          <a:xfrm>
            <a:off x="804060" y="44569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85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6184" y="208649"/>
            <a:ext cx="7632848" cy="696912"/>
          </a:xfrm>
        </p:spPr>
        <p:txBody>
          <a:bodyPr/>
          <a:lstStyle/>
          <a:p>
            <a:r>
              <a:rPr lang="sv-SE" sz="3200" dirty="0">
                <a:solidFill>
                  <a:srgbClr val="C3002F"/>
                </a:solidFill>
              </a:rPr>
              <a:t>Job </a:t>
            </a:r>
            <a:r>
              <a:rPr lang="sv-SE" sz="3200" dirty="0" err="1">
                <a:solidFill>
                  <a:srgbClr val="C3002F"/>
                </a:solidFill>
              </a:rPr>
              <a:t>polarization</a:t>
            </a:r>
            <a:endParaRPr lang="en-US" sz="3200" dirty="0">
              <a:solidFill>
                <a:srgbClr val="C3002F"/>
              </a:solidFill>
            </a:endParaRPr>
          </a:p>
        </p:txBody>
      </p:sp>
      <p:pic>
        <p:nvPicPr>
          <p:cNvPr id="5" name="Bildobjekt 4" descr="C:\Users\hannat\AppData\Local\Temp\Rar$DIb0.525\anst100_goos_aut_exkl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4129"/>
          <a:stretch/>
        </p:blipFill>
        <p:spPr bwMode="auto">
          <a:xfrm>
            <a:off x="880027" y="1716284"/>
            <a:ext cx="7990596" cy="24126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/>
          <p:cNvSpPr txBox="1"/>
          <p:nvPr/>
        </p:nvSpPr>
        <p:spPr>
          <a:xfrm>
            <a:off x="1857080" y="4336336"/>
            <a:ext cx="1517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wage</a:t>
            </a:r>
            <a:r>
              <a:rPr lang="sv-SE" dirty="0" smtClean="0"/>
              <a:t> </a:t>
            </a:r>
            <a:r>
              <a:rPr lang="sv-SE" dirty="0" err="1" smtClean="0"/>
              <a:t>occupations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4317479" y="4326906"/>
            <a:ext cx="19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Medium </a:t>
            </a:r>
            <a:r>
              <a:rPr lang="sv-SE" dirty="0" err="1" smtClean="0"/>
              <a:t>wage</a:t>
            </a:r>
            <a:r>
              <a:rPr lang="sv-SE" dirty="0" smtClean="0"/>
              <a:t> </a:t>
            </a:r>
            <a:r>
              <a:rPr lang="sv-SE" dirty="0" err="1" smtClean="0"/>
              <a:t>occupations</a:t>
            </a:r>
            <a:endParaRPr lang="sv-SE" dirty="0"/>
          </a:p>
        </p:txBody>
      </p:sp>
      <p:sp>
        <p:nvSpPr>
          <p:cNvPr id="7" name="textruta 6"/>
          <p:cNvSpPr txBox="1"/>
          <p:nvPr/>
        </p:nvSpPr>
        <p:spPr>
          <a:xfrm>
            <a:off x="7117237" y="4355187"/>
            <a:ext cx="1611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High</a:t>
            </a:r>
            <a:r>
              <a:rPr lang="sv-SE" dirty="0" smtClean="0"/>
              <a:t> </a:t>
            </a:r>
            <a:r>
              <a:rPr lang="sv-SE" dirty="0" err="1" smtClean="0"/>
              <a:t>wage</a:t>
            </a:r>
            <a:endParaRPr lang="sv-SE" dirty="0" smtClean="0"/>
          </a:p>
          <a:p>
            <a:r>
              <a:rPr lang="sv-SE" dirty="0" err="1" smtClean="0"/>
              <a:t>occupations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843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387762"/>
            <a:ext cx="7958644" cy="1143000"/>
          </a:xfrm>
        </p:spPr>
        <p:txBody>
          <a:bodyPr/>
          <a:lstStyle/>
          <a:p>
            <a:r>
              <a:rPr lang="sv-SE" sz="3200" dirty="0">
                <a:solidFill>
                  <a:srgbClr val="B3071B"/>
                </a:solidFill>
              </a:rPr>
              <a:t>Hand in hand: </a:t>
            </a:r>
            <a:br>
              <a:rPr lang="sv-SE" sz="3200" dirty="0">
                <a:solidFill>
                  <a:srgbClr val="B3071B"/>
                </a:solidFill>
              </a:rPr>
            </a:br>
            <a:r>
              <a:rPr lang="sv-SE" sz="3200" dirty="0" smtClean="0">
                <a:solidFill>
                  <a:srgbClr val="B3071B"/>
                </a:solidFill>
              </a:rPr>
              <a:t>Automation </a:t>
            </a:r>
            <a:r>
              <a:rPr lang="sv-SE" sz="3200" dirty="0" smtClean="0">
                <a:solidFill>
                  <a:srgbClr val="B3071B"/>
                </a:solidFill>
              </a:rPr>
              <a:t>risk </a:t>
            </a:r>
            <a:r>
              <a:rPr lang="sv-SE" sz="3200" dirty="0">
                <a:solidFill>
                  <a:srgbClr val="B3071B"/>
                </a:solidFill>
              </a:rPr>
              <a:t>and </a:t>
            </a:r>
            <a:r>
              <a:rPr lang="sv-SE" sz="3200" dirty="0" err="1">
                <a:solidFill>
                  <a:srgbClr val="B3071B"/>
                </a:solidFill>
              </a:rPr>
              <a:t>productivity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71550" y="1996134"/>
            <a:ext cx="7715250" cy="4421188"/>
          </a:xfrm>
        </p:spPr>
        <p:txBody>
          <a:bodyPr/>
          <a:lstStyle/>
          <a:p>
            <a:pPr marL="0" lvl="0" indent="0">
              <a:buNone/>
            </a:pPr>
            <a:r>
              <a:rPr lang="en-US" sz="2200" dirty="0"/>
              <a:t>A positive relationship between </a:t>
            </a:r>
            <a:r>
              <a:rPr lang="en-US" sz="2200" dirty="0" smtClean="0"/>
              <a:t>automation </a:t>
            </a:r>
            <a:r>
              <a:rPr lang="en-US" sz="2200" dirty="0"/>
              <a:t>and </a:t>
            </a:r>
            <a:r>
              <a:rPr lang="en-US" sz="2200" dirty="0" smtClean="0"/>
              <a:t>productivity.</a:t>
            </a:r>
            <a:endParaRPr lang="en-US" sz="2200" dirty="0"/>
          </a:p>
          <a:p>
            <a:pPr marL="0" lvl="0" indent="0">
              <a:buNone/>
            </a:pPr>
            <a:endParaRPr lang="en-US" sz="2200" dirty="0"/>
          </a:p>
          <a:p>
            <a:pPr marL="0" lvl="0" indent="0">
              <a:buNone/>
            </a:pPr>
            <a:r>
              <a:rPr lang="en-US" sz="2200" dirty="0"/>
              <a:t>Stronger effects in</a:t>
            </a:r>
            <a:r>
              <a:rPr lang="en-US" sz="2200" dirty="0" smtClean="0"/>
              <a:t>:</a:t>
            </a:r>
            <a:endParaRPr lang="en-US" sz="2200" dirty="0"/>
          </a:p>
          <a:p>
            <a:pPr lvl="1"/>
            <a:r>
              <a:rPr lang="en-US" sz="2200" dirty="0"/>
              <a:t>Firms with low educated employees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Young firms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Industries with low initial and increased use of ICT. </a:t>
            </a:r>
          </a:p>
        </p:txBody>
      </p:sp>
    </p:spTree>
    <p:extLst>
      <p:ext uri="{BB962C8B-B14F-4D97-AF65-F5344CB8AC3E}">
        <p14:creationId xmlns:p14="http://schemas.microsoft.com/office/powerpoint/2010/main" val="31683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971600" y="1104213"/>
            <a:ext cx="7715200" cy="4306789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“If a picture is worth a thousand words, then a model is worth thousands pictures.”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               </a:t>
            </a:r>
            <a:r>
              <a:rPr lang="en-GB" sz="2400" dirty="0">
                <a:solidFill>
                  <a:srgbClr val="C3002F"/>
                </a:solidFill>
              </a:rPr>
              <a:t>James Heckman, Nobel Laureate 2000</a:t>
            </a:r>
            <a:endParaRPr lang="sv-SE" dirty="0">
              <a:solidFill>
                <a:srgbClr val="C300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45877" y="624893"/>
            <a:ext cx="8002587" cy="864096"/>
          </a:xfr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/>
            <a:r>
              <a:rPr lang="en-US" sz="3200" dirty="0">
                <a:solidFill>
                  <a:srgbClr val="C3002F"/>
                </a:solidFill>
                <a:latin typeface="+mn-lt"/>
              </a:rPr>
              <a:t>How new technology affects</a:t>
            </a:r>
            <a:br>
              <a:rPr lang="en-US" sz="3200" dirty="0">
                <a:solidFill>
                  <a:srgbClr val="C3002F"/>
                </a:solidFill>
                <a:latin typeface="+mn-lt"/>
              </a:rPr>
            </a:br>
            <a:r>
              <a:rPr lang="en-US" sz="3200" dirty="0">
                <a:solidFill>
                  <a:srgbClr val="C3002F"/>
                </a:solidFill>
                <a:latin typeface="+mn-lt"/>
              </a:rPr>
              <a:t>the creative destruction process!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70948"/>
            <a:ext cx="8002587" cy="4320580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200" dirty="0"/>
              <a:t>Solves information and computational problems. </a:t>
            </a:r>
          </a:p>
          <a:p>
            <a:pPr marL="457200" lvl="0" indent="-457200">
              <a:buFont typeface="+mj-lt"/>
              <a:buAutoNum type="arabicPeriod"/>
            </a:pPr>
            <a:endParaRPr lang="en-US" sz="2200" dirty="0"/>
          </a:p>
          <a:p>
            <a:pPr marL="457200" lvl="0" indent="-457200">
              <a:buFont typeface="+mj-lt"/>
              <a:buAutoNum type="arabicPeriod"/>
            </a:pPr>
            <a:r>
              <a:rPr lang="en-US" sz="2200" dirty="0"/>
              <a:t>Makes it possible to tailor goods and services, and to make small scale production efficient.</a:t>
            </a:r>
          </a:p>
          <a:p>
            <a:pPr marL="457200" lvl="0" indent="-457200">
              <a:buFont typeface="+mj-lt"/>
              <a:buAutoNum type="arabicPeriod"/>
            </a:pPr>
            <a:endParaRPr lang="en-US" sz="2200" dirty="0"/>
          </a:p>
          <a:p>
            <a:pPr marL="457200" lvl="0" indent="-457200">
              <a:buFont typeface="+mj-lt"/>
              <a:buAutoNum type="arabicPeriod"/>
            </a:pPr>
            <a:r>
              <a:rPr lang="en-US" sz="2200" dirty="0"/>
              <a:t>Mitigates </a:t>
            </a:r>
            <a:r>
              <a:rPr lang="en-US" sz="2200" i="1" dirty="0" smtClean="0"/>
              <a:t>adverse selection </a:t>
            </a:r>
            <a:r>
              <a:rPr lang="en-US" sz="2200" dirty="0" smtClean="0"/>
              <a:t>and</a:t>
            </a:r>
            <a:r>
              <a:rPr lang="en-US" sz="2200" i="1" dirty="0" smtClean="0"/>
              <a:t> moral hazard </a:t>
            </a:r>
            <a:r>
              <a:rPr lang="en-US" sz="2200" dirty="0" smtClean="0"/>
              <a:t>problems</a:t>
            </a:r>
            <a:r>
              <a:rPr lang="en-US" sz="2200" i="1" dirty="0"/>
              <a:t>.</a:t>
            </a:r>
          </a:p>
          <a:p>
            <a:pPr marL="457200" lvl="0" indent="-457200">
              <a:buFont typeface="+mj-lt"/>
              <a:buAutoNum type="arabicPeriod"/>
            </a:pPr>
            <a:endParaRPr lang="en-US" sz="2200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Utilizes previously unused private assets and work time.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53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els Bohr - Predictions are difficult, especially regarding the fu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028" y="1402977"/>
            <a:ext cx="6667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2623" y="464634"/>
            <a:ext cx="7358188" cy="864096"/>
          </a:xfr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1"/>
            <a:r>
              <a:rPr lang="sv-SE" sz="3200" dirty="0" err="1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sv-SE" sz="3200" dirty="0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sv-SE" sz="3200" dirty="0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C30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45877" y="558904"/>
            <a:ext cx="8002587" cy="864096"/>
          </a:xfr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1"/>
            <a:r>
              <a:rPr lang="en-US" sz="3200" dirty="0">
                <a:solidFill>
                  <a:srgbClr val="C3002F"/>
                </a:solidFill>
                <a:latin typeface="+mn-lt"/>
              </a:rPr>
              <a:t>Network effects &amp; “Winner takes it all”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222562"/>
            <a:ext cx="8063861" cy="4320580"/>
          </a:xfrm>
        </p:spPr>
        <p:txBody>
          <a:bodyPr/>
          <a:lstStyle/>
          <a:p>
            <a:pPr lvl="0"/>
            <a:r>
              <a:rPr lang="en-US" sz="2200" b="1" dirty="0"/>
              <a:t>Problem:</a:t>
            </a:r>
            <a:r>
              <a:rPr lang="en-US" sz="2200" dirty="0"/>
              <a:t> Successful firms get too much market power and generates enormous profits. 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Captured by their owners and key employees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polarization.</a:t>
            </a:r>
          </a:p>
          <a:p>
            <a:pPr lvl="0"/>
            <a:endParaRPr lang="sv-SE" sz="2400" dirty="0"/>
          </a:p>
          <a:p>
            <a:pPr lvl="0"/>
            <a:endParaRPr lang="sv-SE" sz="2400" dirty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8" y="4263272"/>
            <a:ext cx="3892092" cy="259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472605"/>
            <a:ext cx="7715200" cy="1143000"/>
          </a:xfrm>
        </p:spPr>
        <p:txBody>
          <a:bodyPr/>
          <a:lstStyle/>
          <a:p>
            <a:r>
              <a:rPr lang="sv-SE" sz="3200" dirty="0">
                <a:solidFill>
                  <a:srgbClr val="C3002F"/>
                </a:solidFill>
              </a:rPr>
              <a:t>Solution 1:  </a:t>
            </a:r>
            <a:r>
              <a:rPr lang="sv-SE" sz="3200" dirty="0" err="1">
                <a:solidFill>
                  <a:srgbClr val="C3002F"/>
                </a:solidFill>
              </a:rPr>
              <a:t>Better</a:t>
            </a:r>
            <a:r>
              <a:rPr lang="sv-SE" sz="3200" dirty="0">
                <a:solidFill>
                  <a:srgbClr val="C3002F"/>
                </a:solidFill>
              </a:rPr>
              <a:t> </a:t>
            </a:r>
            <a:r>
              <a:rPr lang="sv-SE" sz="3200" dirty="0" err="1">
                <a:solidFill>
                  <a:srgbClr val="C3002F"/>
                </a:solidFill>
              </a:rPr>
              <a:t>competition</a:t>
            </a:r>
            <a:endParaRPr lang="sv-SE" sz="3200" dirty="0">
              <a:solidFill>
                <a:srgbClr val="C3002F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71550" y="1948999"/>
            <a:ext cx="7715250" cy="4421188"/>
          </a:xfrm>
        </p:spPr>
        <p:txBody>
          <a:bodyPr/>
          <a:lstStyle/>
          <a:p>
            <a:pPr lvl="0"/>
            <a:r>
              <a:rPr lang="en-US" sz="2200" dirty="0"/>
              <a:t>Stronger product market competition </a:t>
            </a:r>
            <a:r>
              <a:rPr lang="en-US" sz="2200" i="1" dirty="0"/>
              <a:t>reduces market power</a:t>
            </a:r>
            <a:r>
              <a:rPr lang="en-US" sz="2200" dirty="0"/>
              <a:t> and </a:t>
            </a:r>
            <a:r>
              <a:rPr lang="en-US" sz="2200" i="1" dirty="0"/>
              <a:t>benefits consumers</a:t>
            </a:r>
            <a:r>
              <a:rPr lang="en-US" sz="2200" dirty="0"/>
              <a:t>, </a:t>
            </a:r>
            <a:r>
              <a:rPr lang="en-US" sz="2200" i="1" dirty="0"/>
              <a:t>entrants and productive employees</a:t>
            </a:r>
            <a:r>
              <a:rPr lang="en-US" sz="2200" dirty="0"/>
              <a:t>. 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A well-functioning market for start-ups and firm growth is crucial.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Stronger competition for top jobs: put pressure on top earners and insiders.</a:t>
            </a:r>
          </a:p>
        </p:txBody>
      </p:sp>
    </p:spTree>
    <p:extLst>
      <p:ext uri="{BB962C8B-B14F-4D97-AF65-F5344CB8AC3E}">
        <p14:creationId xmlns:p14="http://schemas.microsoft.com/office/powerpoint/2010/main" val="33133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9836" y="648607"/>
            <a:ext cx="8002587" cy="864096"/>
          </a:xfr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en-US" sz="3200" dirty="0">
                <a:solidFill>
                  <a:srgbClr val="C3002F"/>
                </a:solidFill>
              </a:rPr>
              <a:t>Solution 2: Smart education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003525" y="2094971"/>
            <a:ext cx="8002587" cy="4320580"/>
          </a:xfrm>
        </p:spPr>
        <p:txBody>
          <a:bodyPr>
            <a:normAutofit/>
          </a:bodyPr>
          <a:lstStyle/>
          <a:p>
            <a:r>
              <a:rPr lang="en-US" sz="2200" dirty="0"/>
              <a:t>Education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positive effects, should be supported by society. </a:t>
            </a:r>
          </a:p>
          <a:p>
            <a:endParaRPr lang="en-US" sz="2200" dirty="0"/>
          </a:p>
          <a:p>
            <a:r>
              <a:rPr lang="en-US" sz="2200" dirty="0"/>
              <a:t>Incentives are crucial for successful skill formation.</a:t>
            </a:r>
          </a:p>
          <a:p>
            <a:endParaRPr lang="en-US" sz="2200" dirty="0"/>
          </a:p>
          <a:p>
            <a:r>
              <a:rPr lang="en-US" sz="2200" dirty="0"/>
              <a:t>Early skill formation most efficient.</a:t>
            </a:r>
          </a:p>
          <a:p>
            <a:endParaRPr lang="en-US" sz="2200" dirty="0"/>
          </a:p>
          <a:p>
            <a:r>
              <a:rPr lang="en-US" sz="2200" dirty="0"/>
              <a:t>Continuous skill formation is important.</a:t>
            </a:r>
          </a:p>
          <a:p>
            <a:endParaRPr lang="en-US" sz="2200" dirty="0"/>
          </a:p>
          <a:p>
            <a:endParaRPr lang="en-US" sz="2400" dirty="0"/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11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45877" y="549477"/>
            <a:ext cx="8002587" cy="864096"/>
          </a:xfr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1"/>
            <a:r>
              <a:rPr lang="sv-SE" sz="3200" dirty="0" err="1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</a:t>
            </a:r>
            <a:r>
              <a:rPr lang="sv-SE" sz="3200" dirty="0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3200" dirty="0" err="1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  <a:r>
              <a:rPr lang="sv-SE" sz="3200" dirty="0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sz="3200" dirty="0">
                <a:solidFill>
                  <a:srgbClr val="C30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C30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74588" y="1597803"/>
            <a:ext cx="8002587" cy="432058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2200" b="1" i="1" dirty="0"/>
              <a:t>Paradox: More and better information may create </a:t>
            </a:r>
            <a:br>
              <a:rPr lang="en-US" sz="2200" b="1" i="1" dirty="0"/>
            </a:br>
            <a:r>
              <a:rPr lang="en-US" sz="2200" b="1" i="1" dirty="0"/>
              <a:t>more asymmetric information</a:t>
            </a:r>
            <a:r>
              <a:rPr lang="en-US" sz="2200" i="1" dirty="0"/>
              <a:t>.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How does existing insurances, labor regulations, tax rules work in markets with small inexperienced actors? 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Correct information on the internet is a public good: everyone wants it but few want to pay for it. 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To capture the possibilities of new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/>
              <a:t>technologies, society has to deregulate but also regulate in an efficient way.</a:t>
            </a:r>
          </a:p>
          <a:p>
            <a:pPr lvl="0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7250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2487" y="2276872"/>
            <a:ext cx="8691513" cy="1143000"/>
          </a:xfrm>
        </p:spPr>
        <p:txBody>
          <a:bodyPr/>
          <a:lstStyle/>
          <a:p>
            <a:pPr algn="ctr"/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 err="1">
                <a:solidFill>
                  <a:srgbClr val="C3002F"/>
                </a:solidFill>
              </a:rPr>
              <a:t>Thank</a:t>
            </a:r>
            <a:r>
              <a:rPr lang="sv-SE" dirty="0">
                <a:solidFill>
                  <a:srgbClr val="C3002F"/>
                </a:solidFill>
              </a:rPr>
              <a:t> </a:t>
            </a:r>
            <a:r>
              <a:rPr lang="sv-SE" dirty="0" err="1">
                <a:solidFill>
                  <a:srgbClr val="C3002F"/>
                </a:solidFill>
              </a:rPr>
              <a:t>you</a:t>
            </a:r>
            <a:r>
              <a:rPr lang="sv-SE" dirty="0">
                <a:solidFill>
                  <a:srgbClr val="C3002F"/>
                </a:solidFill>
              </a:rPr>
              <a:t> for </a:t>
            </a:r>
            <a:r>
              <a:rPr lang="sv-SE" dirty="0" err="1">
                <a:solidFill>
                  <a:srgbClr val="C3002F"/>
                </a:solidFill>
              </a:rPr>
              <a:t>your</a:t>
            </a:r>
            <a:r>
              <a:rPr lang="sv-SE" dirty="0">
                <a:solidFill>
                  <a:srgbClr val="C3002F"/>
                </a:solidFill>
              </a:rPr>
              <a:t> attention!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sz="3200" dirty="0">
                <a:solidFill>
                  <a:schemeClr val="tx1"/>
                </a:solidFill>
              </a:rPr>
              <a:t>lars.persson@ifn.se</a:t>
            </a:r>
          </a:p>
        </p:txBody>
      </p:sp>
    </p:spTree>
    <p:extLst>
      <p:ext uri="{BB962C8B-B14F-4D97-AF65-F5344CB8AC3E}">
        <p14:creationId xmlns:p14="http://schemas.microsoft.com/office/powerpoint/2010/main" val="419668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mall IFN svensk design 2014">
  <a:themeElements>
    <a:clrScheme name="Design IFN 2014">
      <a:dk1>
        <a:srgbClr val="000000"/>
      </a:dk1>
      <a:lt1>
        <a:sysClr val="window" lastClr="FFFFFF"/>
      </a:lt1>
      <a:dk2>
        <a:srgbClr val="FFFFFF"/>
      </a:dk2>
      <a:lt2>
        <a:srgbClr val="EEECE1"/>
      </a:lt2>
      <a:accent1>
        <a:srgbClr val="880A26"/>
      </a:accent1>
      <a:accent2>
        <a:srgbClr val="76741E"/>
      </a:accent2>
      <a:accent3>
        <a:srgbClr val="559398"/>
      </a:accent3>
      <a:accent4>
        <a:srgbClr val="706F6F"/>
      </a:accent4>
      <a:accent5>
        <a:srgbClr val="BA7300"/>
      </a:accent5>
      <a:accent6>
        <a:srgbClr val="63496E"/>
      </a:accent6>
      <a:hlink>
        <a:srgbClr val="880A26"/>
      </a:hlink>
      <a:folHlink>
        <a:srgbClr val="76741E"/>
      </a:folHlink>
    </a:clrScheme>
    <a:fontScheme name="IUI Engelsk Färg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UI Engelsk Färg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3071B"/>
        </a:accent1>
        <a:accent2>
          <a:srgbClr val="60513A"/>
        </a:accent2>
        <a:accent3>
          <a:srgbClr val="FFFFFF"/>
        </a:accent3>
        <a:accent4>
          <a:srgbClr val="000000"/>
        </a:accent4>
        <a:accent5>
          <a:srgbClr val="D6AAAB"/>
        </a:accent5>
        <a:accent6>
          <a:srgbClr val="564934"/>
        </a:accent6>
        <a:hlink>
          <a:srgbClr val="828437"/>
        </a:hlink>
        <a:folHlink>
          <a:srgbClr val="CED8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 pp</Template>
  <TotalTime>7047</TotalTime>
  <Words>676</Words>
  <Application>Microsoft Office PowerPoint</Application>
  <PresentationFormat>Bildspel på skärmen (4:3)</PresentationFormat>
  <Paragraphs>94</Paragraphs>
  <Slides>13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4" baseType="lpstr">
      <vt:lpstr>Powerpointmall IFN svensk design 2014</vt:lpstr>
      <vt:lpstr>Automation in the Swedish Business Sector  Lars Persson   Presentation 2016-11-28</vt:lpstr>
      <vt:lpstr>Job restructuring:  Much has been done, but much left to do   </vt:lpstr>
      <vt:lpstr>Jobs at risk: Education is crucial </vt:lpstr>
      <vt:lpstr>Job polarization</vt:lpstr>
      <vt:lpstr>Hand in hand:  Automation risk and productivity</vt:lpstr>
      <vt:lpstr>“If a picture is worth a thousand words, then a model is worth thousands pictures.”                  James Heckman, Nobel Laureate 2000</vt:lpstr>
      <vt:lpstr>How new technology affects the creative destruction process!</vt:lpstr>
      <vt:lpstr>Future: </vt:lpstr>
      <vt:lpstr>Network effects &amp; “Winner takes it all” </vt:lpstr>
      <vt:lpstr>Solution 1:  Better competition</vt:lpstr>
      <vt:lpstr>Solution 2: Smart education</vt:lpstr>
      <vt:lpstr>Complicated networks </vt:lpstr>
      <vt:lpstr>  Thank you for your attention!   lars.persson@ifn.se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Pehr-Johan Norbäck</dc:creator>
  <cp:lastModifiedBy>Elisabeth Precht</cp:lastModifiedBy>
  <cp:revision>686</cp:revision>
  <cp:lastPrinted>2016-11-28T09:22:04Z</cp:lastPrinted>
  <dcterms:created xsi:type="dcterms:W3CDTF">2012-05-28T16:33:17Z</dcterms:created>
  <dcterms:modified xsi:type="dcterms:W3CDTF">2016-11-28T09:27:05Z</dcterms:modified>
</cp:coreProperties>
</file>