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13" r:id="rId3"/>
    <p:sldId id="314" r:id="rId4"/>
    <p:sldId id="326" r:id="rId5"/>
    <p:sldId id="316" r:id="rId6"/>
    <p:sldId id="315" r:id="rId7"/>
    <p:sldId id="317" r:id="rId8"/>
    <p:sldId id="312" r:id="rId9"/>
    <p:sldId id="320" r:id="rId10"/>
    <p:sldId id="319" r:id="rId11"/>
    <p:sldId id="321" r:id="rId12"/>
    <p:sldId id="322" r:id="rId13"/>
    <p:sldId id="324" r:id="rId14"/>
    <p:sldId id="325" r:id="rId15"/>
  </p:sldIdLst>
  <p:sldSz cx="12192000" cy="6858000"/>
  <p:notesSz cx="9928225" cy="6797675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F3CDF"/>
    <a:srgbClr val="9A0000"/>
    <a:srgbClr val="A40000"/>
    <a:srgbClr val="0C3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34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iel\Dropbox\Excel\Policyrapporter\Skatt\Sverige%20Skatteprogrammet%20skattekvot%20marginalskatt%20kapitalskatt%20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iel\Dropbox\Excel\Policyrapporter\Skatt\Sverige%20Skatteprogrammet%20skattekvot%20marginalskatt%20kapitalskatt%20202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Jacob\Google%20Drive\Timbro\platt%20skatt\payscentraltax2012-redigera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8652206324185"/>
          <c:y val="3.8805555555555558E-2"/>
          <c:w val="0.87336778349924205"/>
          <c:h val="0.738956111111111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'Skattekvot (2)'!$B$1</c:f>
              <c:strCache>
                <c:ptCount val="1"/>
                <c:pt idx="0">
                  <c:v>Skattekvot (% av BNP)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85A-46B2-B427-CA6FE165D4D1}"/>
              </c:ext>
            </c:extLst>
          </c:dPt>
          <c:dPt>
            <c:idx val="31"/>
            <c:invertIfNegative val="0"/>
            <c:bubble3D val="0"/>
            <c:spPr>
              <a:solidFill>
                <a:srgbClr val="0F3CD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5A-46B2-B427-CA6FE165D4D1}"/>
              </c:ext>
            </c:extLst>
          </c:dPt>
          <c:dPt>
            <c:idx val="33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85A-46B2-B427-CA6FE165D4D1}"/>
              </c:ext>
            </c:extLst>
          </c:dPt>
          <c:cat>
            <c:strRef>
              <c:f>'Skattekvot (2)'!$A$2:$A$39</c:f>
              <c:strCache>
                <c:ptCount val="38"/>
                <c:pt idx="0">
                  <c:v>Mexico</c:v>
                </c:pt>
                <c:pt idx="1">
                  <c:v>Colombia</c:v>
                </c:pt>
                <c:pt idx="2">
                  <c:v>Chile</c:v>
                </c:pt>
                <c:pt idx="3">
                  <c:v>Irland</c:v>
                </c:pt>
                <c:pt idx="4">
                  <c:v>Costa Rica</c:v>
                </c:pt>
                <c:pt idx="5">
                  <c:v>Turkiet</c:v>
                </c:pt>
                <c:pt idx="6">
                  <c:v>USA</c:v>
                </c:pt>
                <c:pt idx="7">
                  <c:v>Schweiz</c:v>
                </c:pt>
                <c:pt idx="8">
                  <c:v>Korea</c:v>
                </c:pt>
                <c:pt idx="9">
                  <c:v>Israel</c:v>
                </c:pt>
                <c:pt idx="10">
                  <c:v>Litauen</c:v>
                </c:pt>
                <c:pt idx="11">
                  <c:v>Lettland</c:v>
                </c:pt>
                <c:pt idx="12">
                  <c:v>Nya Zeeland</c:v>
                </c:pt>
                <c:pt idx="13">
                  <c:v>Storbritannien</c:v>
                </c:pt>
                <c:pt idx="14">
                  <c:v>OECD</c:v>
                </c:pt>
                <c:pt idx="15">
                  <c:v>Tjeckien</c:v>
                </c:pt>
                <c:pt idx="16">
                  <c:v>Kanada</c:v>
                </c:pt>
                <c:pt idx="17">
                  <c:v>Estland</c:v>
                </c:pt>
                <c:pt idx="18">
                  <c:v>Portugal</c:v>
                </c:pt>
                <c:pt idx="19">
                  <c:v>Slovakien</c:v>
                </c:pt>
                <c:pt idx="20">
                  <c:v>Ungern</c:v>
                </c:pt>
                <c:pt idx="21">
                  <c:v>Polen</c:v>
                </c:pt>
                <c:pt idx="22">
                  <c:v>Island</c:v>
                </c:pt>
                <c:pt idx="23">
                  <c:v>Spanien</c:v>
                </c:pt>
                <c:pt idx="24">
                  <c:v>Slovenien</c:v>
                </c:pt>
                <c:pt idx="25">
                  <c:v>Luxemburg</c:v>
                </c:pt>
                <c:pt idx="26">
                  <c:v>Tyskland</c:v>
                </c:pt>
                <c:pt idx="27">
                  <c:v>Norge</c:v>
                </c:pt>
                <c:pt idx="28">
                  <c:v>EU</c:v>
                </c:pt>
                <c:pt idx="29">
                  <c:v>Grekland</c:v>
                </c:pt>
                <c:pt idx="30">
                  <c:v>Nederländerna</c:v>
                </c:pt>
                <c:pt idx="31">
                  <c:v>Sverige</c:v>
                </c:pt>
                <c:pt idx="32">
                  <c:v>Finland</c:v>
                </c:pt>
                <c:pt idx="33">
                  <c:v>Österrike</c:v>
                </c:pt>
                <c:pt idx="34">
                  <c:v>Italien</c:v>
                </c:pt>
                <c:pt idx="35">
                  <c:v>Belgien</c:v>
                </c:pt>
                <c:pt idx="36">
                  <c:v>Frankrike</c:v>
                </c:pt>
                <c:pt idx="37">
                  <c:v>Danmark</c:v>
                </c:pt>
              </c:strCache>
            </c:strRef>
          </c:cat>
          <c:val>
            <c:numRef>
              <c:f>'Skattekvot (2)'!$B$2:$B$39</c:f>
              <c:numCache>
                <c:formatCode>General</c:formatCode>
                <c:ptCount val="38"/>
                <c:pt idx="0">
                  <c:v>17.933</c:v>
                </c:pt>
                <c:pt idx="1">
                  <c:v>18.718</c:v>
                </c:pt>
                <c:pt idx="2">
                  <c:v>19.324000000000002</c:v>
                </c:pt>
                <c:pt idx="3">
                  <c:v>20.204000000000001</c:v>
                </c:pt>
                <c:pt idx="4">
                  <c:v>22.887</c:v>
                </c:pt>
                <c:pt idx="5">
                  <c:v>23.86</c:v>
                </c:pt>
                <c:pt idx="6">
                  <c:v>25.539000000000001</c:v>
                </c:pt>
                <c:pt idx="7">
                  <c:v>27.588000000000001</c:v>
                </c:pt>
                <c:pt idx="8">
                  <c:v>27.978999999999999</c:v>
                </c:pt>
                <c:pt idx="9">
                  <c:v>29.725000000000001</c:v>
                </c:pt>
                <c:pt idx="10">
                  <c:v>31.25</c:v>
                </c:pt>
                <c:pt idx="11">
                  <c:v>31.913</c:v>
                </c:pt>
                <c:pt idx="12">
                  <c:v>32.177</c:v>
                </c:pt>
                <c:pt idx="13">
                  <c:v>32.774000000000001</c:v>
                </c:pt>
                <c:pt idx="14">
                  <c:v>33.51</c:v>
                </c:pt>
                <c:pt idx="15">
                  <c:v>34.381999999999998</c:v>
                </c:pt>
                <c:pt idx="16">
                  <c:v>34.389000000000003</c:v>
                </c:pt>
                <c:pt idx="17">
                  <c:v>34.512</c:v>
                </c:pt>
                <c:pt idx="18">
                  <c:v>34.753999999999998</c:v>
                </c:pt>
                <c:pt idx="19">
                  <c:v>34.753999999999998</c:v>
                </c:pt>
                <c:pt idx="20">
                  <c:v>35.68</c:v>
                </c:pt>
                <c:pt idx="21">
                  <c:v>35.981000000000002</c:v>
                </c:pt>
                <c:pt idx="22">
                  <c:v>36.087000000000003</c:v>
                </c:pt>
                <c:pt idx="23">
                  <c:v>36.624000000000002</c:v>
                </c:pt>
                <c:pt idx="24">
                  <c:v>36.850999999999999</c:v>
                </c:pt>
                <c:pt idx="25">
                  <c:v>38.271999999999998</c:v>
                </c:pt>
                <c:pt idx="26">
                  <c:v>38.335000000000001</c:v>
                </c:pt>
                <c:pt idx="27">
                  <c:v>38.607999999999997</c:v>
                </c:pt>
                <c:pt idx="28">
                  <c:v>38.695149999999998</c:v>
                </c:pt>
                <c:pt idx="29">
                  <c:v>38.780999999999999</c:v>
                </c:pt>
                <c:pt idx="30">
                  <c:v>39.676000000000002</c:v>
                </c:pt>
                <c:pt idx="31">
                  <c:v>41.4</c:v>
                </c:pt>
                <c:pt idx="32">
                  <c:v>41.912999999999997</c:v>
                </c:pt>
                <c:pt idx="33">
                  <c:v>42.131999999999998</c:v>
                </c:pt>
                <c:pt idx="34">
                  <c:v>42.911999999999999</c:v>
                </c:pt>
                <c:pt idx="35">
                  <c:v>43.067</c:v>
                </c:pt>
                <c:pt idx="36">
                  <c:v>45.427</c:v>
                </c:pt>
                <c:pt idx="37">
                  <c:v>46.536999999999999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5A-46B2-B427-CA6FE165D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-27"/>
        <c:axId val="2112961711"/>
        <c:axId val="2112962959"/>
      </c:barChart>
      <c:catAx>
        <c:axId val="2112961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2112962959"/>
        <c:crosses val="autoZero"/>
        <c:auto val="1"/>
        <c:lblAlgn val="ctr"/>
        <c:lblOffset val="100"/>
        <c:noMultiLvlLbl val="0"/>
      </c:catAx>
      <c:valAx>
        <c:axId val="2112962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" panose="020B00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fr-FR"/>
                  <a:t>Skattekvot (%)</a:t>
                </a:r>
              </a:p>
            </c:rich>
          </c:tx>
          <c:layout>
            <c:manualLayout>
              <c:xMode val="edge"/>
              <c:yMode val="edge"/>
              <c:x val="1.6462962962962964E-2"/>
              <c:y val="0.311908888888888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2112961711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ptos" panose="020B0004020202020204" pitchFamily="34" charset="0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Marginalskatt!$H$1</c:f>
              <c:strCache>
                <c:ptCount val="1"/>
                <c:pt idx="0">
                  <c:v>MTR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32"/>
            <c:invertIfNegative val="0"/>
            <c:bubble3D val="0"/>
            <c:spPr>
              <a:solidFill>
                <a:srgbClr val="0F3CD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4A-448B-ADF9-40FFA11BA970}"/>
              </c:ext>
            </c:extLst>
          </c:dPt>
          <c:cat>
            <c:strRef>
              <c:f>Marginalskatt!$G$5:$G$38</c:f>
              <c:strCache>
                <c:ptCount val="34"/>
                <c:pt idx="0">
                  <c:v>Nya Zeeland</c:v>
                </c:pt>
                <c:pt idx="1">
                  <c:v>Polen</c:v>
                </c:pt>
                <c:pt idx="2">
                  <c:v>Schweiz</c:v>
                </c:pt>
                <c:pt idx="3">
                  <c:v>Japan</c:v>
                </c:pt>
                <c:pt idx="4">
                  <c:v>Kanada</c:v>
                </c:pt>
                <c:pt idx="5">
                  <c:v>Österrike</c:v>
                </c:pt>
                <c:pt idx="6">
                  <c:v>Estland</c:v>
                </c:pt>
                <c:pt idx="7">
                  <c:v>Australien</c:v>
                </c:pt>
                <c:pt idx="8">
                  <c:v>USA</c:v>
                </c:pt>
                <c:pt idx="9">
                  <c:v>Ungern</c:v>
                </c:pt>
                <c:pt idx="10">
                  <c:v>Litauen</c:v>
                </c:pt>
                <c:pt idx="11">
                  <c:v>Tyskland</c:v>
                </c:pt>
                <c:pt idx="12">
                  <c:v>Lettland</c:v>
                </c:pt>
                <c:pt idx="13">
                  <c:v>Slovakien</c:v>
                </c:pt>
                <c:pt idx="14">
                  <c:v>EU</c:v>
                </c:pt>
                <c:pt idx="15">
                  <c:v>Island</c:v>
                </c:pt>
                <c:pt idx="16">
                  <c:v>Turkiet</c:v>
                </c:pt>
                <c:pt idx="17">
                  <c:v>Tjeckien</c:v>
                </c:pt>
                <c:pt idx="18">
                  <c:v>Storbritannien</c:v>
                </c:pt>
                <c:pt idx="19">
                  <c:v>Slovenien</c:v>
                </c:pt>
                <c:pt idx="20">
                  <c:v>Israel</c:v>
                </c:pt>
                <c:pt idx="21">
                  <c:v>Nederländerna</c:v>
                </c:pt>
                <c:pt idx="22">
                  <c:v>Norge</c:v>
                </c:pt>
                <c:pt idx="23">
                  <c:v>Spanien</c:v>
                </c:pt>
                <c:pt idx="24">
                  <c:v>Danmark</c:v>
                </c:pt>
                <c:pt idx="25">
                  <c:v>Luxemburg</c:v>
                </c:pt>
                <c:pt idx="26">
                  <c:v>Grekland</c:v>
                </c:pt>
                <c:pt idx="27">
                  <c:v>Irland</c:v>
                </c:pt>
                <c:pt idx="28">
                  <c:v>Portugal</c:v>
                </c:pt>
                <c:pt idx="29">
                  <c:v>Finland</c:v>
                </c:pt>
                <c:pt idx="30">
                  <c:v>Frankrike</c:v>
                </c:pt>
                <c:pt idx="31">
                  <c:v>Italien</c:v>
                </c:pt>
                <c:pt idx="32">
                  <c:v>Sverige</c:v>
                </c:pt>
                <c:pt idx="33">
                  <c:v>Belgien</c:v>
                </c:pt>
              </c:strCache>
            </c:strRef>
          </c:cat>
          <c:val>
            <c:numRef>
              <c:f>Marginalskatt!$H$5:$H$38</c:f>
              <c:numCache>
                <c:formatCode>General</c:formatCode>
                <c:ptCount val="34"/>
                <c:pt idx="0">
                  <c:v>33</c:v>
                </c:pt>
                <c:pt idx="1">
                  <c:v>36.277189999999997</c:v>
                </c:pt>
                <c:pt idx="2">
                  <c:v>36.717616999999997</c:v>
                </c:pt>
                <c:pt idx="3">
                  <c:v>37.018867999999998</c:v>
                </c:pt>
                <c:pt idx="4">
                  <c:v>39.097205000000002</c:v>
                </c:pt>
                <c:pt idx="5">
                  <c:v>40.932780999999999</c:v>
                </c:pt>
                <c:pt idx="6">
                  <c:v>41.165919000000002</c:v>
                </c:pt>
                <c:pt idx="7">
                  <c:v>42.435316</c:v>
                </c:pt>
                <c:pt idx="8">
                  <c:v>42.684626000000002</c:v>
                </c:pt>
                <c:pt idx="9">
                  <c:v>43.644067999999997</c:v>
                </c:pt>
                <c:pt idx="10">
                  <c:v>44.297082000000003</c:v>
                </c:pt>
                <c:pt idx="11">
                  <c:v>44.31</c:v>
                </c:pt>
                <c:pt idx="12">
                  <c:v>45.03989</c:v>
                </c:pt>
                <c:pt idx="13">
                  <c:v>46.124423999999998</c:v>
                </c:pt>
                <c:pt idx="14">
                  <c:v>47.019424083333348</c:v>
                </c:pt>
                <c:pt idx="15">
                  <c:v>47.710766</c:v>
                </c:pt>
                <c:pt idx="16">
                  <c:v>47.837446999999997</c:v>
                </c:pt>
                <c:pt idx="17">
                  <c:v>48.482810000000001</c:v>
                </c:pt>
                <c:pt idx="18">
                  <c:v>49.033391999999999</c:v>
                </c:pt>
                <c:pt idx="19">
                  <c:v>50.347976000000003</c:v>
                </c:pt>
                <c:pt idx="20">
                  <c:v>50.743493999999998</c:v>
                </c:pt>
                <c:pt idx="21">
                  <c:v>51.837000000000003</c:v>
                </c:pt>
                <c:pt idx="22">
                  <c:v>52.566372000000001</c:v>
                </c:pt>
                <c:pt idx="23">
                  <c:v>54.148268000000002</c:v>
                </c:pt>
                <c:pt idx="24">
                  <c:v>55.486862000000002</c:v>
                </c:pt>
                <c:pt idx="25">
                  <c:v>55.668807000000001</c:v>
                </c:pt>
                <c:pt idx="26">
                  <c:v>55.896771999999999</c:v>
                </c:pt>
                <c:pt idx="27">
                  <c:v>56.776226999999999</c:v>
                </c:pt>
                <c:pt idx="28">
                  <c:v>57.979798000000002</c:v>
                </c:pt>
                <c:pt idx="29">
                  <c:v>58.071640000000002</c:v>
                </c:pt>
                <c:pt idx="30">
                  <c:v>59.445056000000001</c:v>
                </c:pt>
                <c:pt idx="31">
                  <c:v>62.892752999999999</c:v>
                </c:pt>
                <c:pt idx="32">
                  <c:v>65.971693999999999</c:v>
                </c:pt>
                <c:pt idx="33">
                  <c:v>67.808055999999993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4A-448B-ADF9-40FFA11BA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-27"/>
        <c:axId val="2112737568"/>
        <c:axId val="2112730912"/>
      </c:barChart>
      <c:catAx>
        <c:axId val="211273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SE"/>
          </a:p>
        </c:txPr>
        <c:crossAx val="2112730912"/>
        <c:crosses val="autoZero"/>
        <c:auto val="1"/>
        <c:lblAlgn val="ctr"/>
        <c:lblOffset val="100"/>
        <c:noMultiLvlLbl val="0"/>
      </c:catAx>
      <c:valAx>
        <c:axId val="2112730912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r>
                  <a:rPr lang="fr-FR"/>
                  <a:t>Högsta marginalskatt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+mn-ea"/>
                  <a:cs typeface="+mn-cs"/>
                </a:defRPr>
              </a:pPr>
              <a:endParaRPr lang="en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SE"/>
          </a:p>
        </c:txPr>
        <c:crossAx val="2112737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ptos" panose="020B0004020202020204" pitchFamily="34" charset="0"/>
        </a:defRPr>
      </a:pPr>
      <a:endParaRPr lang="en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Betalar statlig skatt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Sheet1!$A$2:$A$47</c:f>
              <c:numCache>
                <c:formatCode>General</c:formatCode>
                <c:ptCount val="46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  <c:pt idx="41">
                  <c:v>61</c:v>
                </c:pt>
                <c:pt idx="42">
                  <c:v>62</c:v>
                </c:pt>
                <c:pt idx="43">
                  <c:v>63</c:v>
                </c:pt>
                <c:pt idx="44">
                  <c:v>64</c:v>
                </c:pt>
                <c:pt idx="45">
                  <c:v>65</c:v>
                </c:pt>
              </c:numCache>
            </c:numRef>
          </c:xVal>
          <c:yVal>
            <c:numRef>
              <c:f>Sheet1!$B$2:$B$47</c:f>
              <c:numCache>
                <c:formatCode>0%</c:formatCode>
                <c:ptCount val="46"/>
                <c:pt idx="0">
                  <c:v>8.7145972065627575E-4</c:v>
                </c:pt>
                <c:pt idx="1">
                  <c:v>2.8303940780460835E-3</c:v>
                </c:pt>
                <c:pt idx="2">
                  <c:v>8.317338302731514E-3</c:v>
                </c:pt>
                <c:pt idx="3">
                  <c:v>1.0549943894147873E-2</c:v>
                </c:pt>
                <c:pt idx="4">
                  <c:v>1.613636314868927E-2</c:v>
                </c:pt>
                <c:pt idx="5">
                  <c:v>2.4868810549378395E-2</c:v>
                </c:pt>
                <c:pt idx="6">
                  <c:v>3.4221407026052475E-2</c:v>
                </c:pt>
                <c:pt idx="7">
                  <c:v>5.3295932710170746E-2</c:v>
                </c:pt>
                <c:pt idx="8">
                  <c:v>6.4401984214782715E-2</c:v>
                </c:pt>
                <c:pt idx="9">
                  <c:v>8.235294371843338E-2</c:v>
                </c:pt>
                <c:pt idx="10">
                  <c:v>9.1802492737770081E-2</c:v>
                </c:pt>
                <c:pt idx="11">
                  <c:v>0.1147744208574295</c:v>
                </c:pt>
                <c:pt idx="12">
                  <c:v>0.12806603312492371</c:v>
                </c:pt>
                <c:pt idx="13">
                  <c:v>0.15269748866558075</c:v>
                </c:pt>
                <c:pt idx="14">
                  <c:v>0.16141332685947418</c:v>
                </c:pt>
                <c:pt idx="15">
                  <c:v>0.18018017709255219</c:v>
                </c:pt>
                <c:pt idx="16">
                  <c:v>0.18624570965766907</c:v>
                </c:pt>
                <c:pt idx="17">
                  <c:v>0.1954815685749054</c:v>
                </c:pt>
                <c:pt idx="18">
                  <c:v>0.21185682713985443</c:v>
                </c:pt>
                <c:pt idx="19">
                  <c:v>0.21875</c:v>
                </c:pt>
                <c:pt idx="20">
                  <c:v>0.21984563767910004</c:v>
                </c:pt>
                <c:pt idx="21">
                  <c:v>0.23679538071155548</c:v>
                </c:pt>
                <c:pt idx="22">
                  <c:v>0.23605348169803619</c:v>
                </c:pt>
                <c:pt idx="23">
                  <c:v>0.24304093420505524</c:v>
                </c:pt>
                <c:pt idx="24">
                  <c:v>0.24327927827835083</c:v>
                </c:pt>
                <c:pt idx="25">
                  <c:v>0.24103330075740814</c:v>
                </c:pt>
                <c:pt idx="26">
                  <c:v>0.25111821293830872</c:v>
                </c:pt>
                <c:pt idx="27">
                  <c:v>0.2366851270198822</c:v>
                </c:pt>
                <c:pt idx="28">
                  <c:v>0.24935008585453033</c:v>
                </c:pt>
                <c:pt idx="29">
                  <c:v>0.23464962840080261</c:v>
                </c:pt>
                <c:pt idx="30">
                  <c:v>0.22016765177249908</c:v>
                </c:pt>
                <c:pt idx="31">
                  <c:v>0.22965411841869354</c:v>
                </c:pt>
                <c:pt idx="32">
                  <c:v>0.22533434629440308</c:v>
                </c:pt>
                <c:pt idx="33">
                  <c:v>0.21097981929779053</c:v>
                </c:pt>
                <c:pt idx="34">
                  <c:v>0.20873786509037018</c:v>
                </c:pt>
                <c:pt idx="35">
                  <c:v>0.20834393799304962</c:v>
                </c:pt>
                <c:pt idx="36">
                  <c:v>0.20156939327716827</c:v>
                </c:pt>
                <c:pt idx="37">
                  <c:v>0.21005615592002869</c:v>
                </c:pt>
                <c:pt idx="38">
                  <c:v>0.21145258843898773</c:v>
                </c:pt>
                <c:pt idx="39">
                  <c:v>0.20239333808422089</c:v>
                </c:pt>
                <c:pt idx="40">
                  <c:v>0.19301377236843109</c:v>
                </c:pt>
                <c:pt idx="41">
                  <c:v>0.19439999759197235</c:v>
                </c:pt>
                <c:pt idx="42">
                  <c:v>0.19201865792274475</c:v>
                </c:pt>
                <c:pt idx="43">
                  <c:v>0.18150261044502258</c:v>
                </c:pt>
                <c:pt idx="44">
                  <c:v>0.16898657381534576</c:v>
                </c:pt>
                <c:pt idx="45">
                  <c:v>0.16880038380622864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881-4BA6-A4DC-EF5218798E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Hushållet betalar statlig skatt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Sheet1!$A$2:$A$47</c:f>
              <c:numCache>
                <c:formatCode>General</c:formatCode>
                <c:ptCount val="46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  <c:pt idx="41">
                  <c:v>61</c:v>
                </c:pt>
                <c:pt idx="42">
                  <c:v>62</c:v>
                </c:pt>
                <c:pt idx="43">
                  <c:v>63</c:v>
                </c:pt>
                <c:pt idx="44">
                  <c:v>64</c:v>
                </c:pt>
                <c:pt idx="45">
                  <c:v>65</c:v>
                </c:pt>
              </c:numCache>
            </c:numRef>
          </c:xVal>
          <c:yVal>
            <c:numRef>
              <c:f>Sheet1!$C$2:$C$47</c:f>
              <c:numCache>
                <c:formatCode>0%</c:formatCode>
                <c:ptCount val="46"/>
                <c:pt idx="0">
                  <c:v>0.24705882370471954</c:v>
                </c:pt>
                <c:pt idx="1">
                  <c:v>0.18963640928268433</c:v>
                </c:pt>
                <c:pt idx="2">
                  <c:v>0.14885903894901276</c:v>
                </c:pt>
                <c:pt idx="3">
                  <c:v>0.12480358779430389</c:v>
                </c:pt>
                <c:pt idx="4">
                  <c:v>0.10340908914804459</c:v>
                </c:pt>
                <c:pt idx="5">
                  <c:v>9.0349078178405762E-2</c:v>
                </c:pt>
                <c:pt idx="6">
                  <c:v>9.4855308532714844E-2</c:v>
                </c:pt>
                <c:pt idx="7">
                  <c:v>0.10799439251422882</c:v>
                </c:pt>
                <c:pt idx="8">
                  <c:v>0.11983958631753922</c:v>
                </c:pt>
                <c:pt idx="9">
                  <c:v>0.1428571492433548</c:v>
                </c:pt>
                <c:pt idx="10">
                  <c:v>0.16179290413856506</c:v>
                </c:pt>
                <c:pt idx="11">
                  <c:v>0.19509172439575195</c:v>
                </c:pt>
                <c:pt idx="12">
                  <c:v>0.20778301358222961</c:v>
                </c:pt>
                <c:pt idx="13">
                  <c:v>0.23771676421165466</c:v>
                </c:pt>
                <c:pt idx="14">
                  <c:v>0.25088968873023987</c:v>
                </c:pt>
                <c:pt idx="15">
                  <c:v>0.28341856598854065</c:v>
                </c:pt>
                <c:pt idx="16">
                  <c:v>0.2998042106628418</c:v>
                </c:pt>
                <c:pt idx="17">
                  <c:v>0.3098691999912262</c:v>
                </c:pt>
                <c:pt idx="18">
                  <c:v>0.32930648326873779</c:v>
                </c:pt>
                <c:pt idx="19">
                  <c:v>0.33650362491607666</c:v>
                </c:pt>
                <c:pt idx="20">
                  <c:v>0.34972435235977173</c:v>
                </c:pt>
                <c:pt idx="21">
                  <c:v>0.3506435751914978</c:v>
                </c:pt>
                <c:pt idx="22">
                  <c:v>0.34970033168792725</c:v>
                </c:pt>
                <c:pt idx="23">
                  <c:v>0.35345029830932617</c:v>
                </c:pt>
                <c:pt idx="24">
                  <c:v>0.34681183099746704</c:v>
                </c:pt>
                <c:pt idx="25">
                  <c:v>0.35226303339004517</c:v>
                </c:pt>
                <c:pt idx="26">
                  <c:v>0.35825344920158386</c:v>
                </c:pt>
                <c:pt idx="27">
                  <c:v>0.33510863780975342</c:v>
                </c:pt>
                <c:pt idx="28">
                  <c:v>0.35528597235679626</c:v>
                </c:pt>
                <c:pt idx="29">
                  <c:v>0.33257246017456055</c:v>
                </c:pt>
                <c:pt idx="30">
                  <c:v>0.32100591063499451</c:v>
                </c:pt>
                <c:pt idx="31">
                  <c:v>0.32400813698768616</c:v>
                </c:pt>
                <c:pt idx="32">
                  <c:v>0.32071661949157715</c:v>
                </c:pt>
                <c:pt idx="33">
                  <c:v>0.31043821573257446</c:v>
                </c:pt>
                <c:pt idx="34">
                  <c:v>0.30710271000862122</c:v>
                </c:pt>
                <c:pt idx="35">
                  <c:v>0.31315186619758606</c:v>
                </c:pt>
                <c:pt idx="36">
                  <c:v>0.29107406735420227</c:v>
                </c:pt>
                <c:pt idx="37">
                  <c:v>0.30245023965835571</c:v>
                </c:pt>
                <c:pt idx="38">
                  <c:v>0.30181244015693665</c:v>
                </c:pt>
                <c:pt idx="39">
                  <c:v>0.30515089631080627</c:v>
                </c:pt>
                <c:pt idx="40">
                  <c:v>0.2850586473941803</c:v>
                </c:pt>
                <c:pt idx="41">
                  <c:v>0.28560000658035278</c:v>
                </c:pt>
                <c:pt idx="42">
                  <c:v>0.28116092085838318</c:v>
                </c:pt>
                <c:pt idx="43">
                  <c:v>0.27002230286598206</c:v>
                </c:pt>
                <c:pt idx="44">
                  <c:v>0.25958487391471863</c:v>
                </c:pt>
                <c:pt idx="45">
                  <c:v>0.24276909232139587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881-4BA6-A4DC-EF5218798E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Någon gång betalat statlig skatt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Sheet1!$A$2:$A$47</c:f>
              <c:numCache>
                <c:formatCode>General</c:formatCode>
                <c:ptCount val="46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  <c:pt idx="41">
                  <c:v>61</c:v>
                </c:pt>
                <c:pt idx="42">
                  <c:v>62</c:v>
                </c:pt>
                <c:pt idx="43">
                  <c:v>63</c:v>
                </c:pt>
                <c:pt idx="44">
                  <c:v>64</c:v>
                </c:pt>
                <c:pt idx="45">
                  <c:v>65</c:v>
                </c:pt>
              </c:numCache>
            </c:numRef>
          </c:xVal>
          <c:yVal>
            <c:numRef>
              <c:f>Sheet1!$D$2:$D$47</c:f>
              <c:numCache>
                <c:formatCode>0%</c:formatCode>
                <c:ptCount val="46"/>
                <c:pt idx="0">
                  <c:v>8.7145972065627575E-4</c:v>
                </c:pt>
                <c:pt idx="1">
                  <c:v>3.4835620317608118E-3</c:v>
                </c:pt>
                <c:pt idx="2">
                  <c:v>1.0449989698827267E-2</c:v>
                </c:pt>
                <c:pt idx="3">
                  <c:v>1.6161616891622543E-2</c:v>
                </c:pt>
                <c:pt idx="4">
                  <c:v>2.4772727862000465E-2</c:v>
                </c:pt>
                <c:pt idx="5">
                  <c:v>4.3577458709478378E-2</c:v>
                </c:pt>
                <c:pt idx="6">
                  <c:v>5.9255857020616531E-2</c:v>
                </c:pt>
                <c:pt idx="7">
                  <c:v>9.0696588158607483E-2</c:v>
                </c:pt>
                <c:pt idx="8">
                  <c:v>0.1129983514547348</c:v>
                </c:pt>
                <c:pt idx="9">
                  <c:v>0.14453782141208649</c:v>
                </c:pt>
                <c:pt idx="10">
                  <c:v>0.16107381880283356</c:v>
                </c:pt>
                <c:pt idx="11">
                  <c:v>0.20228061079978943</c:v>
                </c:pt>
                <c:pt idx="12">
                  <c:v>0.2389151006937027</c:v>
                </c:pt>
                <c:pt idx="13">
                  <c:v>0.27552986145019531</c:v>
                </c:pt>
                <c:pt idx="14">
                  <c:v>0.28088459372520447</c:v>
                </c:pt>
                <c:pt idx="15">
                  <c:v>0.3162892758846283</c:v>
                </c:pt>
                <c:pt idx="16">
                  <c:v>0.33627018332481384</c:v>
                </c:pt>
                <c:pt idx="17">
                  <c:v>0.36551722884178162</c:v>
                </c:pt>
                <c:pt idx="18">
                  <c:v>0.39821028709411621</c:v>
                </c:pt>
                <c:pt idx="19">
                  <c:v>0.40307971835136414</c:v>
                </c:pt>
                <c:pt idx="20">
                  <c:v>0.41808158159255981</c:v>
                </c:pt>
                <c:pt idx="21">
                  <c:v>0.43231245875358582</c:v>
                </c:pt>
                <c:pt idx="22">
                  <c:v>0.450437992811203</c:v>
                </c:pt>
                <c:pt idx="23">
                  <c:v>0.46128654479980469</c:v>
                </c:pt>
                <c:pt idx="24">
                  <c:v>0.46367472410202026</c:v>
                </c:pt>
                <c:pt idx="25">
                  <c:v>0.48292058706283569</c:v>
                </c:pt>
                <c:pt idx="26">
                  <c:v>0.50117146968841553</c:v>
                </c:pt>
                <c:pt idx="27">
                  <c:v>0.50213038921356201</c:v>
                </c:pt>
                <c:pt idx="28">
                  <c:v>0.50108319520950317</c:v>
                </c:pt>
                <c:pt idx="29">
                  <c:v>0.49326637387275696</c:v>
                </c:pt>
                <c:pt idx="30">
                  <c:v>0.50419133901596069</c:v>
                </c:pt>
                <c:pt idx="31">
                  <c:v>0.49338757991790771</c:v>
                </c:pt>
                <c:pt idx="32">
                  <c:v>0.48473379015922546</c:v>
                </c:pt>
                <c:pt idx="33">
                  <c:v>0.49187591671943665</c:v>
                </c:pt>
                <c:pt idx="34">
                  <c:v>0.50127744674682617</c:v>
                </c:pt>
                <c:pt idx="35">
                  <c:v>0.50241667032241821</c:v>
                </c:pt>
                <c:pt idx="36">
                  <c:v>0.50098085403442383</c:v>
                </c:pt>
                <c:pt idx="37">
                  <c:v>0.51914244890213013</c:v>
                </c:pt>
                <c:pt idx="38">
                  <c:v>0.51352769136428833</c:v>
                </c:pt>
                <c:pt idx="39">
                  <c:v>0.52991676330566406</c:v>
                </c:pt>
                <c:pt idx="40">
                  <c:v>0.5254971981048584</c:v>
                </c:pt>
                <c:pt idx="41">
                  <c:v>0.52079999446868896</c:v>
                </c:pt>
                <c:pt idx="42">
                  <c:v>0.53355789184570313</c:v>
                </c:pt>
                <c:pt idx="43">
                  <c:v>0.54128438234329224</c:v>
                </c:pt>
                <c:pt idx="44">
                  <c:v>0.54774117469787598</c:v>
                </c:pt>
                <c:pt idx="45">
                  <c:v>0.536510169506073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881-4BA6-A4DC-EF5218798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7729536"/>
        <c:axId val="137731456"/>
      </c:scatterChart>
      <c:valAx>
        <c:axId val="137729536"/>
        <c:scaling>
          <c:orientation val="minMax"/>
          <c:max val="65"/>
          <c:min val="20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Ålder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7731456"/>
        <c:crosses val="autoZero"/>
        <c:crossBetween val="midCat"/>
      </c:valAx>
      <c:valAx>
        <c:axId val="137731456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Andel av årskullen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377295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0.22625</cdr:x>
      <cdr:y>0.10082</cdr:y>
    </cdr:from>
    <cdr:to>
      <cdr:x>0.74418</cdr:x>
      <cdr:y>0.17579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7005" y="440197"/>
          <a:ext cx="3312494" cy="3273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400" dirty="0"/>
            <a:t>Någon</a:t>
          </a:r>
          <a:r>
            <a:rPr lang="sv-SE" sz="1400" baseline="0" dirty="0"/>
            <a:t> gång betalat statlig skatt</a:t>
          </a:r>
          <a:endParaRPr lang="sv-SE" sz="1400" dirty="0"/>
        </a:p>
      </cdr:txBody>
    </cdr:sp>
  </cdr:relSizeAnchor>
  <cdr:relSizeAnchor xmlns:cdr="http://schemas.openxmlformats.org/drawingml/2006/chartDrawing">
    <cdr:from>
      <cdr:x>0.59768</cdr:x>
      <cdr:y>0.15704</cdr:y>
    </cdr:from>
    <cdr:to>
      <cdr:x>0.61673</cdr:x>
      <cdr:y>0.19185</cdr:y>
    </cdr:to>
    <cdr:cxnSp macro="">
      <cdr:nvCxnSpPr>
        <cdr:cNvPr id="5" name="Straight Arrow Connector 4">
          <a:extLst xmlns:a="http://schemas.openxmlformats.org/drawingml/2006/main">
            <a:ext uri="{FF2B5EF4-FFF2-40B4-BE49-F238E27FC236}">
              <a16:creationId xmlns:a16="http://schemas.microsoft.com/office/drawing/2014/main" id="{1F420BEC-0E1E-82EE-21B5-BC934A981EC9}"/>
            </a:ext>
          </a:extLst>
        </cdr:cNvPr>
        <cdr:cNvCxnSpPr/>
      </cdr:nvCxnSpPr>
      <cdr:spPr>
        <a:xfrm xmlns:a="http://schemas.openxmlformats.org/drawingml/2006/main">
          <a:off x="3822528" y="685678"/>
          <a:ext cx="121837" cy="15198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0.4623</cdr:x>
      <cdr:y>0.68018</cdr:y>
    </cdr:from>
    <cdr:to>
      <cdr:x>0.77108</cdr:x>
      <cdr:y>0.75515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56686" y="2969777"/>
          <a:ext cx="1974829" cy="3273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400" dirty="0"/>
            <a:t>Betalar</a:t>
          </a:r>
          <a:r>
            <a:rPr lang="sv-SE" sz="1400" baseline="0" dirty="0"/>
            <a:t> statlig skatt</a:t>
          </a:r>
          <a:endParaRPr lang="sv-SE" sz="1400" dirty="0"/>
        </a:p>
      </cdr:txBody>
    </cdr:sp>
  </cdr:relSizeAnchor>
  <cdr:relSizeAnchor xmlns:cdr="http://schemas.openxmlformats.org/drawingml/2006/chartDrawing">
    <cdr:from>
      <cdr:x>0.44706</cdr:x>
      <cdr:y>0.63199</cdr:y>
    </cdr:from>
    <cdr:to>
      <cdr:x>0.47754</cdr:x>
      <cdr:y>0.69089</cdr:y>
    </cdr:to>
    <cdr:cxnSp macro="">
      <cdr:nvCxnSpPr>
        <cdr:cNvPr id="8" name="Straight Arrow Connector 7">
          <a:extLst xmlns:a="http://schemas.openxmlformats.org/drawingml/2006/main">
            <a:ext uri="{FF2B5EF4-FFF2-40B4-BE49-F238E27FC236}">
              <a16:creationId xmlns:a16="http://schemas.microsoft.com/office/drawing/2014/main" id="{2DDEA3CE-F09B-E73F-D7C6-9719BF10E636}"/>
            </a:ext>
          </a:extLst>
        </cdr:cNvPr>
        <cdr:cNvCxnSpPr/>
      </cdr:nvCxnSpPr>
      <cdr:spPr>
        <a:xfrm xmlns:a="http://schemas.openxmlformats.org/drawingml/2006/main" flipH="1" flipV="1">
          <a:off x="2859208" y="2759368"/>
          <a:ext cx="194938" cy="25716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0.59979</cdr:x>
      <cdr:y>0.249</cdr:y>
    </cdr:from>
    <cdr:to>
      <cdr:x>1</cdr:x>
      <cdr:y>0.32932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836046" y="1087175"/>
          <a:ext cx="2559555" cy="350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400" dirty="0"/>
            <a:t>Hushållet betalar</a:t>
          </a:r>
          <a:r>
            <a:rPr lang="sv-SE" sz="1400" baseline="0" dirty="0"/>
            <a:t> statlig skatt</a:t>
          </a:r>
          <a:endParaRPr lang="sv-SE" sz="1400" dirty="0"/>
        </a:p>
      </cdr:txBody>
    </cdr:sp>
  </cdr:relSizeAnchor>
  <cdr:relSizeAnchor xmlns:cdr="http://schemas.openxmlformats.org/drawingml/2006/chartDrawing">
    <cdr:from>
      <cdr:x>0.61714</cdr:x>
      <cdr:y>0.31058</cdr:y>
    </cdr:from>
    <cdr:to>
      <cdr:x>0.6419</cdr:x>
      <cdr:y>0.35341</cdr:y>
    </cdr:to>
    <cdr:cxnSp macro="">
      <cdr:nvCxnSpPr>
        <cdr:cNvPr id="13" name="Straight Arrow Connector 12">
          <a:extLst xmlns:a="http://schemas.openxmlformats.org/drawingml/2006/main">
            <a:ext uri="{FF2B5EF4-FFF2-40B4-BE49-F238E27FC236}">
              <a16:creationId xmlns:a16="http://schemas.microsoft.com/office/drawing/2014/main" id="{D3A0B9F4-F036-52D3-989C-9FD152F8C48B}"/>
            </a:ext>
          </a:extLst>
        </cdr:cNvPr>
        <cdr:cNvCxnSpPr/>
      </cdr:nvCxnSpPr>
      <cdr:spPr>
        <a:xfrm xmlns:a="http://schemas.openxmlformats.org/drawingml/2006/main" flipH="1">
          <a:off x="3086100" y="1104900"/>
          <a:ext cx="123825" cy="1524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E8AAF-4533-4FBB-B801-26387341157B}" type="datetimeFigureOut">
              <a:rPr lang="en-SE" smtClean="0"/>
              <a:t>01/15/2025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3850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A8F07-EA4F-40EF-99B7-94B110C643BD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562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D314D-4874-4B10-8C02-4A874F4FE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594398-6839-4A23-8A52-C7825E87E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ptos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20B87-4A04-4A96-A2AC-EFF12C213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1180E-A792-4CC6-867C-9AD1E75DE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347"/>
            <a:ext cx="4114800" cy="365125"/>
          </a:xfrm>
        </p:spPr>
        <p:txBody>
          <a:bodyPr/>
          <a:lstStyle>
            <a:lvl1pPr>
              <a:defRPr sz="110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/>
              <a:t>Waldenström, IFN: Så kan statliga inkomstskatten avskaffas</a:t>
            </a:r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577F7-ADA7-4360-8675-5C68BE5B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fld id="{1B866676-D8D7-42E2-948D-2D5AAA8FB327}" type="slidenum">
              <a:rPr lang="en-SE" smtClean="0"/>
              <a:pPr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873738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8A831-2579-4DDC-B197-E6CACBAE6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170972"/>
            <a:ext cx="11279688" cy="712113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9A0000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18CA5-DD64-43C9-A048-3C1B576CD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67" y="891106"/>
            <a:ext cx="11279688" cy="5191039"/>
          </a:xfrm>
        </p:spPr>
        <p:txBody>
          <a:bodyPr>
            <a:normAutofit/>
          </a:bodyPr>
          <a:lstStyle>
            <a:lvl1pPr>
              <a:spcBef>
                <a:spcPts val="2400"/>
              </a:spcBef>
              <a:defRPr sz="2800"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685800" indent="-228600">
              <a:spcBef>
                <a:spcPts val="600"/>
              </a:spcBef>
              <a:buFont typeface="Aptos" panose="020B0004020202020204" pitchFamily="34" charset="0"/>
              <a:buChar char="−"/>
              <a:defRPr sz="2400">
                <a:latin typeface="Aptos" panose="020B00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ptos" panose="020B00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ptos" panose="020B00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ptos" panose="020B00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edit</a:t>
            </a:r>
            <a:r>
              <a:rPr lang="sv-SE" noProof="0" dirty="0"/>
              <a:t> Master text </a:t>
            </a:r>
            <a:r>
              <a:rPr lang="sv-SE" noProof="0" dirty="0" err="1"/>
              <a:t>styles</a:t>
            </a:r>
            <a:endParaRPr lang="sv-SE" noProof="0" dirty="0"/>
          </a:p>
          <a:p>
            <a:pPr lvl="1"/>
            <a:r>
              <a:rPr lang="sv-SE" noProof="0" dirty="0"/>
              <a:t>Second </a:t>
            </a:r>
            <a:r>
              <a:rPr lang="sv-SE" noProof="0" dirty="0" err="1"/>
              <a:t>level</a:t>
            </a:r>
            <a:endParaRPr lang="sv-SE" noProof="0" dirty="0"/>
          </a:p>
          <a:p>
            <a:pPr lvl="2"/>
            <a:r>
              <a:rPr lang="sv-SE" noProof="0" dirty="0" err="1"/>
              <a:t>Third</a:t>
            </a:r>
            <a:r>
              <a:rPr lang="sv-SE" noProof="0" dirty="0"/>
              <a:t> </a:t>
            </a:r>
            <a:r>
              <a:rPr lang="sv-SE" noProof="0" dirty="0" err="1"/>
              <a:t>level</a:t>
            </a:r>
            <a:endParaRPr lang="sv-SE" noProof="0" dirty="0"/>
          </a:p>
          <a:p>
            <a:pPr lvl="3"/>
            <a:r>
              <a:rPr lang="sv-SE" noProof="0" dirty="0" err="1"/>
              <a:t>Fourth</a:t>
            </a:r>
            <a:r>
              <a:rPr lang="sv-SE" noProof="0" dirty="0"/>
              <a:t> </a:t>
            </a:r>
            <a:r>
              <a:rPr lang="sv-SE" noProof="0" dirty="0" err="1"/>
              <a:t>level</a:t>
            </a:r>
            <a:endParaRPr lang="sv-SE" noProof="0" dirty="0"/>
          </a:p>
          <a:p>
            <a:pPr lvl="4"/>
            <a:r>
              <a:rPr lang="sv-SE" noProof="0" dirty="0" err="1"/>
              <a:t>Fifth</a:t>
            </a:r>
            <a:r>
              <a:rPr lang="sv-SE" noProof="0" dirty="0"/>
              <a:t> </a:t>
            </a:r>
            <a:r>
              <a:rPr lang="sv-SE" noProof="0" dirty="0" err="1"/>
              <a:t>level</a:t>
            </a:r>
            <a:endParaRPr lang="sv-SE" noProof="0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F573661-A582-4222-BD99-AE66D5F33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708"/>
            <a:ext cx="4114800" cy="365125"/>
          </a:xfrm>
        </p:spPr>
        <p:txBody>
          <a:bodyPr/>
          <a:lstStyle>
            <a:lvl1pPr>
              <a:defRPr sz="110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3F15F08-2D1C-0A0B-5380-2C57E1EFE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110" y="6489611"/>
            <a:ext cx="824195" cy="365125"/>
          </a:xfrm>
        </p:spPr>
        <p:txBody>
          <a:bodyPr/>
          <a:lstStyle>
            <a:lvl1pPr>
              <a:defRPr sz="1100">
                <a:latin typeface="Aptos" panose="020B0004020202020204" pitchFamily="34" charset="0"/>
              </a:defRPr>
            </a:lvl1pPr>
          </a:lstStyle>
          <a:p>
            <a:fld id="{1B866676-D8D7-42E2-948D-2D5AAA8FB327}" type="slidenum">
              <a:rPr lang="en-SE" smtClean="0"/>
              <a:pPr/>
              <a:t>‹#›</a:t>
            </a:fld>
            <a:endParaRPr lang="en-S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BB7A93-7728-3726-6024-568E8A5186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1919" t="21221" r="66303" b="70892"/>
          <a:stretch/>
        </p:blipFill>
        <p:spPr>
          <a:xfrm>
            <a:off x="101600" y="6135219"/>
            <a:ext cx="1624717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4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68B82-9A9F-45CD-ADA3-31BD2CDFD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E4CDD3-1AFE-4C7B-B722-65EF4D929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34757-6D11-4852-8A23-DD37FD3CE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84EFE-26DF-438A-97FB-A554CAFB7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62821"/>
            <a:ext cx="4114800" cy="365125"/>
          </a:xfrm>
        </p:spPr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27742-9A5B-46C1-8272-E516423E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16126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35522-867B-4AA3-BE11-114287CE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5DFA2-7AEB-4343-A138-035213B3AC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7BE9D8-B69F-44EA-8F68-7B8098C9B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21A2CF-DA65-4F59-AD3A-22F31ED5C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E4414E-08D2-47E3-8345-C3F46D38E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1021F8-4A84-4FF1-815D-68E97CE5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013692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396E9-8C65-470B-A94F-E6A45DB18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20102E-35E8-4D4C-AD2E-C2B382FE5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BD5BEA-2A57-4B41-BA74-EAAB024980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6A99B6-8D5F-49FB-9644-554293EB4D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616849-5FDD-4317-AADF-70DCC0A9DD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00EEA2-7922-47A0-B612-2D8A119A1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5F9C92-AE54-4878-A3F1-CFB67BF12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E173E6-9714-4BD6-B132-5486BF6B8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t>‹#›</a:t>
            </a:fld>
            <a:endParaRPr lang="en-S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434F08-99AB-70AD-4AB2-2FBABD2ACB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1919" t="21221" r="66303" b="70892"/>
          <a:stretch/>
        </p:blipFill>
        <p:spPr>
          <a:xfrm>
            <a:off x="10160000" y="6032764"/>
            <a:ext cx="1921635" cy="72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585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C065C-AB45-48EC-B2D2-18B07E3E5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B09D2A-3D62-4DEC-93CD-24929B764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3A2010-7C20-48C4-90BD-DC5491215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870737-E330-490F-9AB6-D531EF595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63654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EC0C62-0A8C-4D35-9D25-843D43B8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41E8F2-A145-44E2-99E7-42F6E7CE9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02AA69-64F8-4B87-9CB0-87FA1E31C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29361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D7E35-68D1-43A7-8076-98D5BD7E6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E5C35-DBC2-4CC1-9A42-C7B838C72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E692E-A8B4-43CA-A1C9-33C55282E9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9449F3-26CB-4FCF-87D9-84DB357BA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DB337-2470-4D6F-8FE2-0151FC8E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7D2981-28CC-4BB4-90F3-29D139761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17674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24AA5-38A7-4D75-8F0B-21ED8666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FE91E-D3DD-48F0-A07D-547407DFDF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EB4CD-D257-4319-A41B-C0B9CD84C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14AB64-8EBF-4618-946E-F873A0092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8B21AF-0838-4F73-A6DF-DE9284F05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8B5694-DB39-4BCF-A8D6-28B9A288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034673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88781-2C2C-4043-BB78-0FB242B75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DA49A7-FDB9-4DA7-B663-76C2C08417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DC085-977A-4E84-90E0-2DAE2D01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59A1B-05D2-40FD-8364-1C2FC9127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F6120-6D3B-4853-A79A-733047D7B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015809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01FBD6-A447-4967-9DA1-DE55517197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CADE49-3ACC-49F8-AA30-A72E4A651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962F3-3F52-4E8A-83BD-94232DA7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2FFCC-6C81-4475-855E-86300E1C5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C3D0E-E251-4B7C-9048-B346F3719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23199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BC6839-EF83-49EF-B66B-4F2164A43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C9974-47A7-43B3-8CE0-B5EDD30CE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D6B31-4B5C-4CD2-99C2-8295C4066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97709-71B4-4FAF-B974-A010E3AE5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7534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r>
              <a:rPr lang="sv-SE"/>
              <a:t>Waldenström, IFN: Så kan statliga inkomstskatten avskaffas</a:t>
            </a:r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35CA8-4E0A-4C62-8D13-66C52A1917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7534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1B866676-D8D7-42E2-948D-2D5AAA8FB327}" type="slidenum">
              <a:rPr lang="en-SE" smtClean="0"/>
              <a:pPr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62419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aniel.waldenstr&#246;m@ifn.s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n.se/debatt/sa-kan-den-statliga-inkomstskatten-avskaffa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ekonomi.se/wp-content/uploads/2016/11/44-7-jl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4C764-95FD-470E-B0A8-7B8EBBBC1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073" y="1122363"/>
            <a:ext cx="10023763" cy="1648133"/>
          </a:xfrm>
        </p:spPr>
        <p:txBody>
          <a:bodyPr>
            <a:normAutofit/>
          </a:bodyPr>
          <a:lstStyle/>
          <a:p>
            <a:r>
              <a:rPr lang="sv-SE" sz="4000" dirty="0">
                <a:cs typeface="Arial" panose="020B0604020202020204" pitchFamily="34" charset="0"/>
              </a:rPr>
              <a:t>Så kan statliga inkomstskatten avskaffas</a:t>
            </a:r>
            <a:endParaRPr lang="en-SE" sz="4000" dirty="0"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A5EFD8-5D9E-4CFA-B343-30D2C7809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99851"/>
            <a:ext cx="9144000" cy="1316588"/>
          </a:xfrm>
        </p:spPr>
        <p:txBody>
          <a:bodyPr>
            <a:normAutofit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Daniel Waldenström</a:t>
            </a:r>
          </a:p>
          <a:p>
            <a:r>
              <a:rPr lang="en-US" sz="2000" dirty="0" err="1">
                <a:cs typeface="Arial" panose="020B0604020202020204" pitchFamily="34" charset="0"/>
              </a:rPr>
              <a:t>Institutet</a:t>
            </a:r>
            <a:r>
              <a:rPr lang="en-US" sz="2000" dirty="0">
                <a:cs typeface="Arial" panose="020B0604020202020204" pitchFamily="34" charset="0"/>
              </a:rPr>
              <a:t> för </a:t>
            </a:r>
            <a:r>
              <a:rPr lang="en-US" sz="2000" dirty="0" err="1">
                <a:cs typeface="Arial" panose="020B0604020202020204" pitchFamily="34" charset="0"/>
              </a:rPr>
              <a:t>Näringslivsforskning</a:t>
            </a:r>
            <a:endParaRPr lang="en-US" sz="2000" dirty="0">
              <a:cs typeface="Arial" panose="020B0604020202020204" pitchFamily="34" charset="0"/>
            </a:endParaRPr>
          </a:p>
          <a:p>
            <a:r>
              <a:rPr lang="en-US" sz="2000" dirty="0">
                <a:cs typeface="Arial" panose="020B0604020202020204" pitchFamily="34" charset="0"/>
                <a:hlinkClick r:id="rId2"/>
              </a:rPr>
              <a:t>daniel.waldenstrom@ifn.se</a:t>
            </a:r>
            <a:r>
              <a:rPr lang="en-US" sz="20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6416C26-6EE9-43C3-B1C8-8F99650DB7B5}"/>
              </a:ext>
            </a:extLst>
          </p:cNvPr>
          <p:cNvSpPr txBox="1">
            <a:spLocks/>
          </p:cNvSpPr>
          <p:nvPr/>
        </p:nvSpPr>
        <p:spPr>
          <a:xfrm>
            <a:off x="1525053" y="4838213"/>
            <a:ext cx="9144000" cy="1115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US" sz="1600" i="1" dirty="0" err="1">
                <a:latin typeface="Aptos" panose="020B0004020202020204" pitchFamily="34" charset="0"/>
                <a:cs typeface="Arial" panose="020B0604020202020204" pitchFamily="34" charset="0"/>
              </a:rPr>
              <a:t>Seminarium</a:t>
            </a:r>
            <a:r>
              <a:rPr lang="en-US" sz="1600" i="1" dirty="0">
                <a:latin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en-US" sz="1600" i="1" dirty="0" err="1">
                <a:latin typeface="Aptos" panose="020B0004020202020204" pitchFamily="34" charset="0"/>
                <a:cs typeface="Arial" panose="020B0604020202020204" pitchFamily="34" charset="0"/>
              </a:rPr>
              <a:t>Riksdagen</a:t>
            </a:r>
            <a:r>
              <a:rPr lang="en-US" sz="1600" i="1" dirty="0">
                <a:latin typeface="Aptos" panose="020B0004020202020204" pitchFamily="34" charset="0"/>
                <a:cs typeface="Arial" panose="020B0604020202020204" pitchFamily="34" charset="0"/>
              </a:rPr>
              <a:t>, 15 </a:t>
            </a:r>
            <a:r>
              <a:rPr lang="en-US" sz="1600" i="1" dirty="0" err="1">
                <a:latin typeface="Aptos" panose="020B0004020202020204" pitchFamily="34" charset="0"/>
                <a:cs typeface="Arial" panose="020B0604020202020204" pitchFamily="34" charset="0"/>
              </a:rPr>
              <a:t>januari</a:t>
            </a:r>
            <a:r>
              <a:rPr lang="en-US" sz="1600" i="1" dirty="0">
                <a:latin typeface="Aptos" panose="020B0004020202020204" pitchFamily="34" charset="0"/>
                <a:cs typeface="Arial" panose="020B0604020202020204" pitchFamily="34" charset="0"/>
              </a:rPr>
              <a:t>,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15F6CD-A028-41F5-AD0E-2786C66608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919" t="21221" r="66303" b="70892"/>
          <a:stretch/>
        </p:blipFill>
        <p:spPr>
          <a:xfrm>
            <a:off x="101600" y="6135219"/>
            <a:ext cx="1624717" cy="612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F1C9DFE-3E3E-85CB-BCC2-A7584D49E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347"/>
            <a:ext cx="4114800" cy="365125"/>
          </a:xfrm>
        </p:spPr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4420E7FC-DB38-C816-41D3-90DAE0E21C06}"/>
              </a:ext>
            </a:extLst>
          </p:cNvPr>
          <p:cNvSpPr txBox="1">
            <a:spLocks/>
          </p:cNvSpPr>
          <p:nvPr/>
        </p:nvSpPr>
        <p:spPr>
          <a:xfrm>
            <a:off x="11036601" y="6531175"/>
            <a:ext cx="774399" cy="29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S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B866676-D8D7-42E2-948D-2D5AAA8FB327}" type="slidenum">
              <a:rPr lang="en-SE" sz="1100" smtClean="0"/>
              <a:pPr/>
              <a:t>1</a:t>
            </a:fld>
            <a:endParaRPr lang="en-SE" sz="1100"/>
          </a:p>
        </p:txBody>
      </p:sp>
    </p:spTree>
    <p:extLst>
      <p:ext uri="{BB962C8B-B14F-4D97-AF65-F5344CB8AC3E}">
        <p14:creationId xmlns:p14="http://schemas.microsoft.com/office/powerpoint/2010/main" val="1609050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8F825-C5A8-1A99-BE19-519AB7D77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Svensk samhällsekonomi idag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E0DF6-9802-B8BF-0C47-C3BB9F57D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/>
              <a:t>Vi är bra på sociala skyddsnät</a:t>
            </a:r>
          </a:p>
          <a:p>
            <a:pPr>
              <a:spcBef>
                <a:spcPts val="3000"/>
              </a:spcBef>
            </a:pPr>
            <a:r>
              <a:rPr lang="en-US"/>
              <a:t>Vi är ganska bra på beskattning</a:t>
            </a:r>
          </a:p>
          <a:p>
            <a:pPr>
              <a:spcBef>
                <a:spcPts val="3000"/>
              </a:spcBef>
            </a:pPr>
            <a:r>
              <a:rPr lang="en-US"/>
              <a:t>Vi är mindre bra på tillväxt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06CF5-7923-22C9-C6D8-AB225EFFB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2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FCF96-50A9-845E-0B60-402C04BAF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498386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4AFA2-CE20-8B47-470B-54BCF9E14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Skattepolitikens problem i Sverige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4DF6C-2975-4E81-C003-0183282DE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66" y="891106"/>
            <a:ext cx="11352851" cy="5191039"/>
          </a:xfrm>
        </p:spPr>
        <p:txBody>
          <a:bodyPr/>
          <a:lstStyle/>
          <a:p>
            <a:r>
              <a:rPr lang="en-US"/>
              <a:t>Hög genomsnittlig skatt </a:t>
            </a:r>
            <a:r>
              <a:rPr lang="en-US" i="1"/>
              <a:t>och</a:t>
            </a:r>
            <a:r>
              <a:rPr lang="en-US"/>
              <a:t> hög marginalskatt på medelhöga inkomster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A2B7E-D1D5-9412-D359-B21D07F68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3</a:t>
            </a:fld>
            <a:endParaRPr lang="en-SE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09378E4-8DB5-4656-B446-2E01AE6ED7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9781350"/>
              </p:ext>
            </p:extLst>
          </p:nvPr>
        </p:nvGraphicFramePr>
        <p:xfrm>
          <a:off x="513567" y="1910443"/>
          <a:ext cx="5492378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1C17B96-E7A0-40F2-A0EB-49263E68C0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7188726"/>
              </p:ext>
            </p:extLst>
          </p:nvPr>
        </p:nvGraphicFramePr>
        <p:xfrm>
          <a:off x="6393255" y="1910443"/>
          <a:ext cx="540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2B109B7-B1B9-EBD0-A114-A5F3C8C60EEA}"/>
              </a:ext>
            </a:extLst>
          </p:cNvPr>
          <p:cNvSpPr txBox="1"/>
          <p:nvPr/>
        </p:nvSpPr>
        <p:spPr>
          <a:xfrm>
            <a:off x="2474301" y="1593275"/>
            <a:ext cx="160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latin typeface="Aptos" panose="020B0004020202020204" pitchFamily="34" charset="0"/>
              </a:rPr>
              <a:t>Skattekvot (%)</a:t>
            </a:r>
            <a:endParaRPr lang="en-SE">
              <a:latin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B18DDB-FC80-54DE-4C1B-F5BF67EE8F84}"/>
              </a:ext>
            </a:extLst>
          </p:cNvPr>
          <p:cNvSpPr txBox="1"/>
          <p:nvPr/>
        </p:nvSpPr>
        <p:spPr>
          <a:xfrm>
            <a:off x="7978383" y="1593276"/>
            <a:ext cx="267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latin typeface="Aptos" panose="020B0004020202020204" pitchFamily="34" charset="0"/>
              </a:rPr>
              <a:t>Högsta marginalskatt (%)</a:t>
            </a:r>
            <a:endParaRPr lang="en-SE">
              <a:latin typeface="Aptos" panose="020B00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AF5D3F-451E-FCB3-6234-6819D29256F5}"/>
              </a:ext>
            </a:extLst>
          </p:cNvPr>
          <p:cNvSpPr txBox="1"/>
          <p:nvPr/>
        </p:nvSpPr>
        <p:spPr>
          <a:xfrm>
            <a:off x="5545425" y="5642944"/>
            <a:ext cx="12891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>
                <a:latin typeface="Aptos" panose="020B0004020202020204" pitchFamily="34" charset="0"/>
              </a:rPr>
              <a:t>Källa</a:t>
            </a:r>
            <a:r>
              <a:rPr lang="en-US" sz="1000">
                <a:latin typeface="Aptos" panose="020B0004020202020204" pitchFamily="34" charset="0"/>
              </a:rPr>
              <a:t>: Ekonomifakta</a:t>
            </a:r>
            <a:endParaRPr lang="en-SE" sz="1000">
              <a:latin typeface="Aptos" panose="020B00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632D0AB-2666-A892-D112-BFE89CEDB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35720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76547-4FC7-3A69-D707-B4D69AFDD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Pippis (möjliga) devis om skatter...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1A371-448C-C10A-8585-35994B543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4</a:t>
            </a:fld>
            <a:endParaRPr lang="en-SE"/>
          </a:p>
        </p:txBody>
      </p:sp>
      <p:pic>
        <p:nvPicPr>
          <p:cNvPr id="5" name="Picture 2" descr="En reform för effektivare inkomstbeskattning">
            <a:extLst>
              <a:ext uri="{FF2B5EF4-FFF2-40B4-BE49-F238E27FC236}">
                <a16:creationId xmlns:a16="http://schemas.microsoft.com/office/drawing/2014/main" id="{0293C0DB-2FE6-D909-35E5-0041939FB8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143" y="734289"/>
            <a:ext cx="7546110" cy="565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68FBF-C52D-BD5E-DE55-2BC6CC057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706020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96253-6E1A-6DAB-C02B-85B5F7D7F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 del av lösningen: Slopad statlig inkomstskatt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E37CE-846F-83CB-779A-60D0C332A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sv-SE" dirty="0"/>
              <a:t>Ökar drivkraft till arbete och utbildning</a:t>
            </a:r>
          </a:p>
          <a:p>
            <a:r>
              <a:rPr lang="sv-SE" dirty="0"/>
              <a:t>Minskar behov av 3:12, löneväxling, expertskatt osv</a:t>
            </a:r>
          </a:p>
          <a:p>
            <a:r>
              <a:rPr lang="sv-SE" dirty="0"/>
              <a:t>Potentiellt stora långsiktiga effektivitetsvinster</a:t>
            </a:r>
          </a:p>
          <a:p>
            <a:r>
              <a:rPr lang="sv-SE" dirty="0"/>
              <a:t>Intäktseffekterna små (ev. positiva)</a:t>
            </a:r>
          </a:p>
          <a:p>
            <a:r>
              <a:rPr lang="sv-SE" dirty="0"/>
              <a:t>Fördelningseffekterna inte stora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A0023-8976-E17F-4CD2-04CEB687D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5</a:t>
            </a:fld>
            <a:endParaRPr lang="en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F5478D-2E85-CD4E-C799-74B03B3579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128" t="10291" r="33154" b="4429"/>
          <a:stretch/>
        </p:blipFill>
        <p:spPr>
          <a:xfrm rot="378725">
            <a:off x="9097091" y="1444172"/>
            <a:ext cx="2502086" cy="3668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BB7894-2A66-EF14-C840-C33775985E1A}"/>
              </a:ext>
            </a:extLst>
          </p:cNvPr>
          <p:cNvSpPr txBox="1"/>
          <p:nvPr/>
        </p:nvSpPr>
        <p:spPr>
          <a:xfrm>
            <a:off x="8536121" y="5529788"/>
            <a:ext cx="35118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b="0" i="0">
                <a:solidFill>
                  <a:srgbClr val="262626"/>
                </a:solidFill>
                <a:effectLst/>
                <a:latin typeface="Aptos" panose="020B0004020202020204" pitchFamily="34" charset="0"/>
              </a:rPr>
              <a:t>Waldenström, D, Lundberg, J, </a:t>
            </a:r>
            <a:r>
              <a:rPr lang="sv-SE" sz="1100" b="0" i="1">
                <a:solidFill>
                  <a:srgbClr val="262626"/>
                </a:solidFill>
                <a:effectLst/>
                <a:latin typeface="Aptos" panose="020B0004020202020204" pitchFamily="34" charset="0"/>
                <a:hlinkClick r:id="rId3"/>
              </a:rPr>
              <a:t>DN Debatt</a:t>
            </a:r>
            <a:r>
              <a:rPr lang="sv-SE" sz="1100" b="0" i="0">
                <a:solidFill>
                  <a:srgbClr val="262626"/>
                </a:solidFill>
                <a:effectLst/>
                <a:latin typeface="Aptos" panose="020B0004020202020204" pitchFamily="34" charset="0"/>
              </a:rPr>
              <a:t>, 2024-11-11</a:t>
            </a:r>
            <a:endParaRPr lang="en-SE" sz="1100">
              <a:latin typeface="Aptos" panose="020B00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F8CC5AA-57F3-F96A-56A0-3EFF65EDC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87976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621FB-A5B4-517D-06DC-A4C2B25FC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 krav som måste uppfyllas för att slopa statsskatten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6BBE0-FED9-4E4F-0E7C-C351E6323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Ökad samhällsekonomisk effektivitet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Full finansiering i statsbudget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Fördelningsmässig balans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FB3C7-1F14-371C-CD03-7F2A5F385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4366D-FD59-149A-32D2-7F045E69F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794679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05469-57A3-FDA6-1364-23E37D18A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Krav #1: Ökad effektivitet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508E2-E7AC-80BE-5443-9526749F2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Forskningen enig om att skatter minskar ekonomiska drivkrafter</a:t>
            </a:r>
          </a:p>
          <a:p>
            <a:pPr lvl="1"/>
            <a:r>
              <a:rPr lang="en-US"/>
              <a:t>Skattesats </a:t>
            </a:r>
            <a:r>
              <a:rPr lang="en-US">
                <a:sym typeface="Wingdings 3" panose="05040102010807070707" pitchFamily="18" charset="2"/>
              </a:rPr>
              <a:t></a:t>
            </a:r>
            <a:r>
              <a:rPr lang="en-US"/>
              <a:t> ⇒ Inkomster </a:t>
            </a:r>
            <a:r>
              <a:rPr lang="en-US">
                <a:sym typeface="Wingdings 3" panose="05040102010807070707" pitchFamily="18" charset="2"/>
              </a:rPr>
              <a:t></a:t>
            </a:r>
            <a:endParaRPr lang="en-US"/>
          </a:p>
          <a:p>
            <a:pPr lvl="1"/>
            <a:r>
              <a:rPr lang="en-US"/>
              <a:t>Effektens storlek omdiskuterad (makro: självfinansiering; mikro: mindre)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7D847-4DA3-1B64-287C-6C841A495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7</a:t>
            </a:fld>
            <a:endParaRPr lang="en-S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6AF666-B56A-8F08-1EA7-133CE707F9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670" t="27171" r="26193" b="13940"/>
          <a:stretch/>
        </p:blipFill>
        <p:spPr>
          <a:xfrm>
            <a:off x="679821" y="2795317"/>
            <a:ext cx="4253346" cy="30538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4FC466-C3F5-E55A-9389-7FBA9A3B88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693" t="21818" r="17159" b="28788"/>
          <a:stretch/>
        </p:blipFill>
        <p:spPr>
          <a:xfrm>
            <a:off x="5838927" y="2633139"/>
            <a:ext cx="5401951" cy="30538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ACDCAA-3CF7-7ABC-DCCD-C689B140DA33}"/>
              </a:ext>
            </a:extLst>
          </p:cNvPr>
          <p:cNvSpPr txBox="1"/>
          <p:nvPr/>
        </p:nvSpPr>
        <p:spPr>
          <a:xfrm>
            <a:off x="1241702" y="5760402"/>
            <a:ext cx="35118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0" i="0">
                <a:solidFill>
                  <a:srgbClr val="262626"/>
                </a:solidFill>
                <a:effectLst/>
                <a:latin typeface="Aptos" panose="020B0004020202020204" pitchFamily="34" charset="0"/>
              </a:rPr>
              <a:t>Miao, Selin, Söderström (2024), </a:t>
            </a:r>
            <a:r>
              <a:rPr lang="sv-SE" sz="1050" b="0" i="1">
                <a:solidFill>
                  <a:srgbClr val="262626"/>
                </a:solidFill>
                <a:effectLst/>
                <a:latin typeface="Aptos" panose="020B0004020202020204" pitchFamily="34" charset="0"/>
              </a:rPr>
              <a:t>Economic Journal</a:t>
            </a:r>
            <a:r>
              <a:rPr lang="sv-SE" sz="1050" b="0" i="0">
                <a:solidFill>
                  <a:srgbClr val="262626"/>
                </a:solidFill>
                <a:effectLst/>
                <a:latin typeface="Aptos" panose="020B0004020202020204" pitchFamily="34" charset="0"/>
              </a:rPr>
              <a:t>.</a:t>
            </a:r>
            <a:endParaRPr lang="en-SE" sz="1050">
              <a:latin typeface="Aptos" panose="020B0004020202020204" pitchFamily="34" charset="0"/>
            </a:endParaRP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180E3AB1-7ACA-8464-7F38-EF4D8BFC26E6}"/>
              </a:ext>
            </a:extLst>
          </p:cNvPr>
          <p:cNvSpPr/>
          <p:nvPr/>
        </p:nvSpPr>
        <p:spPr>
          <a:xfrm>
            <a:off x="235527" y="2418745"/>
            <a:ext cx="2998393" cy="908864"/>
          </a:xfrm>
          <a:prstGeom prst="wedgeEllipseCallout">
            <a:avLst>
              <a:gd name="adj1" fmla="val 69232"/>
              <a:gd name="adj2" fmla="val 5600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>
                <a:solidFill>
                  <a:schemeClr val="tx1"/>
                </a:solidFill>
                <a:latin typeface="Aptos" panose="020B0004020202020204" pitchFamily="34" charset="0"/>
              </a:rPr>
              <a:t>Svensk studie: Utfastningen av JSA hade negativ löneeffekt</a:t>
            </a:r>
            <a:endParaRPr lang="en-SE" sz="14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E862C357-FF5A-33FA-0FC2-BE397A0F3EB9}"/>
              </a:ext>
            </a:extLst>
          </p:cNvPr>
          <p:cNvSpPr/>
          <p:nvPr/>
        </p:nvSpPr>
        <p:spPr>
          <a:xfrm>
            <a:off x="5590310" y="2488954"/>
            <a:ext cx="3135334" cy="1211818"/>
          </a:xfrm>
          <a:prstGeom prst="wedgeEllipseCallout">
            <a:avLst>
              <a:gd name="adj1" fmla="val 59617"/>
              <a:gd name="adj2" fmla="val 5333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>
                <a:solidFill>
                  <a:schemeClr val="tx1"/>
                </a:solidFill>
                <a:latin typeface="Aptos" panose="020B0004020202020204" pitchFamily="34" charset="0"/>
              </a:rPr>
              <a:t>Dansk studie: </a:t>
            </a:r>
          </a:p>
          <a:p>
            <a:pPr algn="ctr"/>
            <a:r>
              <a:rPr lang="en-US" sz="1400">
                <a:solidFill>
                  <a:schemeClr val="tx1"/>
                </a:solidFill>
                <a:latin typeface="Aptos" panose="020B0004020202020204" pitchFamily="34" charset="0"/>
              </a:rPr>
              <a:t>Studier av jobbytare visar större skatteeffekter än tidigare</a:t>
            </a:r>
            <a:endParaRPr lang="en-SE" sz="14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71E841-3F29-4E6E-5EB5-76E0233412AA}"/>
              </a:ext>
            </a:extLst>
          </p:cNvPr>
          <p:cNvSpPr txBox="1"/>
          <p:nvPr/>
        </p:nvSpPr>
        <p:spPr>
          <a:xfrm>
            <a:off x="6818172" y="5760403"/>
            <a:ext cx="43485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0" i="0">
                <a:solidFill>
                  <a:srgbClr val="262626"/>
                </a:solidFill>
                <a:effectLst/>
                <a:latin typeface="Aptos" panose="020B0004020202020204" pitchFamily="34" charset="0"/>
              </a:rPr>
              <a:t>Kleven m fl (2023), opubl, Köpenhamns universitet och Princeton U.</a:t>
            </a:r>
            <a:endParaRPr lang="en-SE" sz="1050">
              <a:latin typeface="Aptos" panose="020B0004020202020204" pitchFamily="34" charset="0"/>
            </a:endParaRP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508F9D5C-54A4-9501-22F9-8AFD22C61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86134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84A33-9B92-C1C7-D74B-36F6C9EFD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 svenska Lafferkurvan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73EE9-1F49-7FD1-8F02-386D8B123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Lafferkurvan beräknas utifrån skattekänslighet och inkomstskillnader</a:t>
            </a:r>
          </a:p>
          <a:p>
            <a:pPr>
              <a:spcBef>
                <a:spcPts val="1800"/>
              </a:spcBef>
            </a:pPr>
            <a:r>
              <a:rPr lang="en-US"/>
              <a:t>Slopad statlig skatt kan ge </a:t>
            </a:r>
            <a:r>
              <a:rPr lang="en-US" i="1"/>
              <a:t>ökade </a:t>
            </a:r>
            <a:r>
              <a:rPr lang="en-US"/>
              <a:t>skatteintäkter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85BDD-FB0A-CF3D-E16B-FF9E605B6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8</a:t>
            </a:fld>
            <a:endParaRPr lang="en-S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92CB7B-4CEA-CE89-C32C-56E25111B6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807" t="35052" r="32394" b="27700"/>
          <a:stretch/>
        </p:blipFill>
        <p:spPr>
          <a:xfrm>
            <a:off x="2490792" y="1932712"/>
            <a:ext cx="6452316" cy="41217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8D3224-2A68-F2F4-B214-314A8CBBF5A1}"/>
              </a:ext>
            </a:extLst>
          </p:cNvPr>
          <p:cNvSpPr txBox="1"/>
          <p:nvPr/>
        </p:nvSpPr>
        <p:spPr>
          <a:xfrm>
            <a:off x="4466772" y="6186398"/>
            <a:ext cx="374204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00" b="0" i="0">
                <a:solidFill>
                  <a:srgbClr val="262626"/>
                </a:solidFill>
                <a:effectLst/>
                <a:latin typeface="Aptos" panose="020B0004020202020204" pitchFamily="34" charset="0"/>
              </a:rPr>
              <a:t>Lundberg, J (2016), </a:t>
            </a:r>
            <a:r>
              <a:rPr lang="sv-SE" sz="1000" b="0" i="1">
                <a:solidFill>
                  <a:srgbClr val="262626"/>
                </a:solidFill>
                <a:effectLst/>
                <a:latin typeface="Aptos" panose="020B0004020202020204" pitchFamily="34" charset="0"/>
                <a:hlinkClick r:id="rId3"/>
              </a:rPr>
              <a:t>Ekonomisk debatt</a:t>
            </a:r>
            <a:r>
              <a:rPr lang="sv-SE" sz="1000" b="0" i="0">
                <a:solidFill>
                  <a:srgbClr val="262626"/>
                </a:solidFill>
                <a:effectLst/>
                <a:latin typeface="Aptos" panose="020B0004020202020204" pitchFamily="34" charset="0"/>
              </a:rPr>
              <a:t>, 44 (7), inkl. uppdateringar.</a:t>
            </a:r>
            <a:endParaRPr lang="en-SE" sz="1000">
              <a:latin typeface="Aptos" panose="020B0004020202020204" pitchFamily="34" charset="0"/>
            </a:endParaRP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8E056F4A-791E-9A38-B9DE-5272949E5D02}"/>
              </a:ext>
            </a:extLst>
          </p:cNvPr>
          <p:cNvSpPr/>
          <p:nvPr/>
        </p:nvSpPr>
        <p:spPr>
          <a:xfrm>
            <a:off x="7980219" y="1901313"/>
            <a:ext cx="3082636" cy="1558052"/>
          </a:xfrm>
          <a:prstGeom prst="wedgeEllipseCallout">
            <a:avLst>
              <a:gd name="adj1" fmla="val -73169"/>
              <a:gd name="adj2" fmla="val 3275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Aptos" panose="020B0004020202020204" pitchFamily="34" charset="0"/>
              </a:rPr>
              <a:t>Beräknad självfinansieringsgrad av slopad statlig inkomstskatt: 102%</a:t>
            </a:r>
            <a:endParaRPr lang="en-SE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6FC74D-324C-004B-4DD8-6FFD810D2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72353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ACCDE-9108-F2AA-E073-199CB6DE2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0DC08-BBB8-B8EA-0A3A-36853F447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 krav som måste uppfyllas för att slopa statsskatten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A75E5-59A4-D7B5-E05A-2886EA3F8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Ökad samhällsekonomisk effektivitet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Full finansiering i statsbudget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Fördelningsmässig balans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3F734-2708-AE65-F3F0-72C7AF8BC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9</a:t>
            </a:fld>
            <a:endParaRPr lang="en-SE"/>
          </a:p>
        </p:txBody>
      </p:sp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5F1C8D6E-159C-962E-E493-E5B1E100B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5765" y="2286000"/>
            <a:ext cx="838200" cy="8382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132C977-B0CD-7B3E-1F38-64CDE5EC6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042337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4B5F0-BAB8-A962-5242-13513E84A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Krav 2: Full finansiering i budgeten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35284-6CF9-06FB-1C54-478AC1AD5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10</a:t>
            </a:fld>
            <a:endParaRPr lang="en-S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F93C44-2F26-27F0-5D6E-FBD6700FD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4575" y="959861"/>
            <a:ext cx="7457672" cy="5191125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562ABA6-ACA5-1A90-D8A8-920434C19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15212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E9B2D-0C3B-BE5D-4D09-78E8088B7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2FFEF-88D2-5472-CB56-9B5BFE410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 krav som måste uppfyllas för att slopa statsskatten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43203-2791-6D0F-7E51-01EA5DEB8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Ökad samhällsekonomisk effektivitet 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Full finansiering i statsbudget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Fördelningsmässig balans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5FB7D-74E3-6ADD-5403-1C74F5C46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11</a:t>
            </a:fld>
            <a:endParaRPr lang="en-SE"/>
          </a:p>
        </p:txBody>
      </p:sp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0AFB6A54-CF56-5DFE-307C-60B77C1B2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5765" y="2286000"/>
            <a:ext cx="838200" cy="838200"/>
          </a:xfrm>
          <a:prstGeom prst="rect">
            <a:avLst/>
          </a:prstGeom>
        </p:spPr>
      </p:pic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C99E556B-E458-DD99-A51A-2069A87F7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5764" y="2992585"/>
            <a:ext cx="838200" cy="8382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AAB12-4051-4FD9-08BF-E6E14785E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802671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72DD9-BA3B-2C23-C120-81A5C4363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Krav 3: Fördelningseffekterna bör vara små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5FB87-CA85-5DC2-CE42-C0211EFBD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sv-SE" dirty="0"/>
              <a:t>Främst medel- och höginkomsttagare träffas av vår </a:t>
            </a:r>
            <a:r>
              <a:rPr lang="sv-SE" dirty="0" err="1"/>
              <a:t>finanisering</a:t>
            </a:r>
            <a:endParaRPr lang="sv-SE" dirty="0"/>
          </a:p>
          <a:p>
            <a:pPr lvl="1"/>
            <a:r>
              <a:rPr lang="sv-SE" dirty="0"/>
              <a:t>Bostadsbelånade (minskade ränteavdrag)</a:t>
            </a:r>
          </a:p>
          <a:p>
            <a:pPr lvl="1"/>
            <a:r>
              <a:rPr lang="sv-SE" dirty="0"/>
              <a:t>Husägare (avskaffad ROT och RUT)</a:t>
            </a:r>
          </a:p>
          <a:p>
            <a:pPr lvl="1"/>
            <a:r>
              <a:rPr lang="sv-SE" dirty="0"/>
              <a:t>Högre pensionstillgångar (höjd avkastningsskatt)</a:t>
            </a:r>
          </a:p>
          <a:p>
            <a:pPr>
              <a:spcBef>
                <a:spcPts val="3000"/>
              </a:spcBef>
            </a:pPr>
            <a:r>
              <a:rPr lang="sv-SE" dirty="0"/>
              <a:t>Positiva intäktseffekter ökar omfördelningen till låginkomsttagare</a:t>
            </a:r>
          </a:p>
          <a:p>
            <a:pPr lvl="1"/>
            <a:r>
              <a:rPr lang="sv-SE" dirty="0"/>
              <a:t>Vård, skola, omsorg den största delen av omfördelningen</a:t>
            </a:r>
          </a:p>
          <a:p>
            <a:pPr lvl="1"/>
            <a:r>
              <a:rPr lang="sv-SE" dirty="0"/>
              <a:t>Sänker </a:t>
            </a:r>
            <a:r>
              <a:rPr lang="sv-SE" dirty="0" err="1"/>
              <a:t>Gini</a:t>
            </a:r>
            <a:r>
              <a:rPr lang="sv-SE" dirty="0"/>
              <a:t> disponibel inkomst 25%. Halverar inkomstfattigdomen</a:t>
            </a:r>
          </a:p>
          <a:p>
            <a:pPr lvl="1"/>
            <a:r>
              <a:rPr lang="sv-SE" dirty="0"/>
              <a:t>Inkomster kommer alltid före skatter: Tillväxtpolitik är jämlikhetspolitik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0CCB65-E5BA-7781-79D3-733F9DE17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12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4FEB9-0981-E7EE-FC0A-F46917288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01886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C54BE-0592-E16E-FA61-1C0099C5F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Krav 3: Fördelningseffekterna bör vara små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91FDC-4889-B7FF-3772-CDC5D4C46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Ökad mobilitet med mer incitament att utbilda sig, bygga karriär</a:t>
            </a:r>
          </a:p>
          <a:p>
            <a:pPr lvl="1"/>
            <a:r>
              <a:rPr lang="en-US"/>
              <a:t>Jämnare livsinkomstfördelning</a:t>
            </a:r>
          </a:p>
          <a:p>
            <a:pPr>
              <a:spcBef>
                <a:spcPts val="1800"/>
              </a:spcBef>
            </a:pPr>
            <a:r>
              <a:rPr lang="en-US"/>
              <a:t>Hälften av alla inkomsttagare betalar statlig skatt någon gång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151422-D9CF-2B78-F9BF-E38B3B839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13</a:t>
            </a:fld>
            <a:endParaRPr lang="en-SE"/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A6F50DAB-79EB-869F-9FE2-8B1B808334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2978756"/>
              </p:ext>
            </p:extLst>
          </p:nvPr>
        </p:nvGraphicFramePr>
        <p:xfrm>
          <a:off x="3151909" y="2309204"/>
          <a:ext cx="5724221" cy="3949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C17C530-6D4E-DA4A-E58F-3D3DF8FD9565}"/>
              </a:ext>
            </a:extLst>
          </p:cNvPr>
          <p:cNvSpPr txBox="1"/>
          <p:nvPr/>
        </p:nvSpPr>
        <p:spPr>
          <a:xfrm>
            <a:off x="4757718" y="6186395"/>
            <a:ext cx="374204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00" b="0" i="0">
                <a:solidFill>
                  <a:srgbClr val="262626"/>
                </a:solidFill>
                <a:effectLst/>
                <a:latin typeface="Aptos" panose="020B0004020202020204" pitchFamily="34" charset="0"/>
              </a:rPr>
              <a:t>Lundberg, J (2024), </a:t>
            </a:r>
            <a:r>
              <a:rPr lang="sv-SE" sz="1000" b="0" i="1">
                <a:solidFill>
                  <a:srgbClr val="262626"/>
                </a:solidFill>
                <a:effectLst/>
                <a:latin typeface="Aptos" panose="020B0004020202020204" pitchFamily="34" charset="0"/>
              </a:rPr>
              <a:t>Allt du behöver veta om skatter</a:t>
            </a:r>
            <a:r>
              <a:rPr lang="sv-SE" sz="1000" b="0" i="0">
                <a:solidFill>
                  <a:srgbClr val="262626"/>
                </a:solidFill>
                <a:effectLst/>
                <a:latin typeface="Aptos" panose="020B0004020202020204" pitchFamily="34" charset="0"/>
              </a:rPr>
              <a:t>, Timbro.</a:t>
            </a:r>
            <a:endParaRPr lang="en-SE" sz="1000">
              <a:latin typeface="Aptos" panose="020B00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FF2A01B-EF87-7048-07CF-F97F3DBDB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882728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AA40F-F2E3-5647-480A-6CC13B855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7BC3D-AF00-C131-F589-9F6D488C4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 krav som måste uppfyllas för att slopa statsskatten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309B7-3FAE-F869-2C14-61FDDC702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Ökad samhällsekonomisk effektivitet 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Full finansiering i statsbudget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Fördelningsmässig balans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837B4-65B9-CF89-5EE4-2BC93932E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66676-D8D7-42E2-948D-2D5AAA8FB327}" type="slidenum">
              <a:rPr lang="en-SE" smtClean="0"/>
              <a:pPr/>
              <a:t>14</a:t>
            </a:fld>
            <a:endParaRPr lang="en-SE"/>
          </a:p>
        </p:txBody>
      </p:sp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34CBABA6-A26B-CA73-A568-65FD5DCD1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5765" y="2286000"/>
            <a:ext cx="838200" cy="838200"/>
          </a:xfrm>
          <a:prstGeom prst="rect">
            <a:avLst/>
          </a:prstGeom>
        </p:spPr>
      </p:pic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D68D8470-981C-63CD-6470-7F3F2138A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5764" y="2992585"/>
            <a:ext cx="838200" cy="838200"/>
          </a:xfrm>
          <a:prstGeom prst="rect">
            <a:avLst/>
          </a:prstGeom>
        </p:spPr>
      </p:pic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ACF523C6-67AD-EACD-EB61-284C18BCA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8836" y="3692229"/>
            <a:ext cx="838200" cy="8382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286677D-0158-802F-6127-116451C0C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Waldenström, IFN: Så kan statliga inkomstskatten avskaffas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990655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mtClean="0">
            <a:latin typeface="Aptos" panose="020B00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3035</TotalTime>
  <Words>592</Words>
  <Application>Microsoft Office PowerPoint</Application>
  <PresentationFormat>Widescreen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Wingdings 3</vt:lpstr>
      <vt:lpstr>Office Theme</vt:lpstr>
      <vt:lpstr>Så kan statliga inkomstskatten avskaffas</vt:lpstr>
      <vt:lpstr>Svensk samhällsekonomi idag</vt:lpstr>
      <vt:lpstr>Skattepolitikens problem i Sverige</vt:lpstr>
      <vt:lpstr>Pippis (möjliga) devis om skatter...</vt:lpstr>
      <vt:lpstr>En del av lösningen: Slopad statlig inkomstskatt</vt:lpstr>
      <vt:lpstr>Tre krav som måste uppfyllas för att slopa statsskatten</vt:lpstr>
      <vt:lpstr>Krav #1: Ökad effektivitet</vt:lpstr>
      <vt:lpstr>Den svenska Lafferkurvan</vt:lpstr>
      <vt:lpstr>Tre krav som måste uppfyllas för att slopa statsskatten</vt:lpstr>
      <vt:lpstr>Krav 2: Full finansiering i budgeten</vt:lpstr>
      <vt:lpstr>Tre krav som måste uppfyllas för att slopa statsskatten</vt:lpstr>
      <vt:lpstr>Krav 3: Fördelningseffekterna bör vara små</vt:lpstr>
      <vt:lpstr>Krav 3: Fördelningseffekterna bör vara små</vt:lpstr>
      <vt:lpstr>Tre krav som måste uppfyllas för att slopa statsskatten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Waldenström</dc:creator>
  <cp:lastModifiedBy>Daniel Waldenström</cp:lastModifiedBy>
  <cp:revision>58</cp:revision>
  <cp:lastPrinted>2021-08-25T07:59:30Z</cp:lastPrinted>
  <dcterms:created xsi:type="dcterms:W3CDTF">2021-08-19T14:47:34Z</dcterms:created>
  <dcterms:modified xsi:type="dcterms:W3CDTF">2025-01-15T14:04:33Z</dcterms:modified>
</cp:coreProperties>
</file>